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80" r:id="rId2"/>
    <p:sldId id="450" r:id="rId3"/>
    <p:sldId id="370" r:id="rId4"/>
    <p:sldId id="451" r:id="rId5"/>
    <p:sldId id="452" r:id="rId6"/>
    <p:sldId id="471" r:id="rId7"/>
    <p:sldId id="453" r:id="rId8"/>
    <p:sldId id="472" r:id="rId9"/>
    <p:sldId id="473" r:id="rId10"/>
    <p:sldId id="474" r:id="rId11"/>
    <p:sldId id="475" r:id="rId12"/>
    <p:sldId id="454" r:id="rId13"/>
    <p:sldId id="455" r:id="rId14"/>
    <p:sldId id="476" r:id="rId15"/>
    <p:sldId id="477" r:id="rId16"/>
    <p:sldId id="456" r:id="rId17"/>
    <p:sldId id="457" r:id="rId18"/>
    <p:sldId id="478" r:id="rId19"/>
    <p:sldId id="479" r:id="rId20"/>
    <p:sldId id="458" r:id="rId21"/>
    <p:sldId id="480" r:id="rId22"/>
    <p:sldId id="459" r:id="rId23"/>
    <p:sldId id="460" r:id="rId24"/>
    <p:sldId id="461" r:id="rId25"/>
    <p:sldId id="462" r:id="rId26"/>
    <p:sldId id="463" r:id="rId27"/>
    <p:sldId id="481" r:id="rId28"/>
    <p:sldId id="465" r:id="rId29"/>
    <p:sldId id="482" r:id="rId30"/>
    <p:sldId id="464" r:id="rId31"/>
    <p:sldId id="484" r:id="rId32"/>
    <p:sldId id="466" r:id="rId33"/>
    <p:sldId id="483" r:id="rId34"/>
    <p:sldId id="467" r:id="rId35"/>
    <p:sldId id="485" r:id="rId36"/>
    <p:sldId id="486" r:id="rId37"/>
    <p:sldId id="468" r:id="rId38"/>
    <p:sldId id="469" r:id="rId39"/>
    <p:sldId id="470" r:id="rId40"/>
    <p:sldId id="487" r:id="rId41"/>
    <p:sldId id="488" r:id="rId42"/>
    <p:sldId id="298" r:id="rId43"/>
  </p:sldIdLst>
  <p:sldSz cx="12192000" cy="6858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等线 Light" panose="02010600030101010101" pitchFamily="2" charset="-122"/>
      <p:regular r:id="rId48"/>
    </p:embeddedFont>
    <p:embeddedFont>
      <p:font typeface="宋刻本字体" panose="02000000000000000000" pitchFamily="2" charset="-122"/>
      <p:regular r:id="rId49"/>
    </p:embeddedFont>
    <p:embeddedFont>
      <p:font typeface="造字工房尚黑 G0v1 常规体" pitchFamily="50" charset="-122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C2874A-EFF7-48BB-9B30-2024371D54B6}">
          <p14:sldIdLst>
            <p14:sldId id="280"/>
            <p14:sldId id="450"/>
            <p14:sldId id="370"/>
            <p14:sldId id="451"/>
            <p14:sldId id="452"/>
            <p14:sldId id="471"/>
            <p14:sldId id="453"/>
            <p14:sldId id="472"/>
            <p14:sldId id="473"/>
            <p14:sldId id="474"/>
            <p14:sldId id="475"/>
            <p14:sldId id="454"/>
            <p14:sldId id="455"/>
            <p14:sldId id="476"/>
            <p14:sldId id="477"/>
            <p14:sldId id="456"/>
            <p14:sldId id="457"/>
            <p14:sldId id="478"/>
            <p14:sldId id="479"/>
            <p14:sldId id="458"/>
            <p14:sldId id="480"/>
            <p14:sldId id="459"/>
            <p14:sldId id="460"/>
            <p14:sldId id="461"/>
            <p14:sldId id="462"/>
            <p14:sldId id="463"/>
            <p14:sldId id="481"/>
            <p14:sldId id="465"/>
            <p14:sldId id="482"/>
            <p14:sldId id="464"/>
            <p14:sldId id="484"/>
            <p14:sldId id="466"/>
            <p14:sldId id="483"/>
            <p14:sldId id="467"/>
            <p14:sldId id="485"/>
            <p14:sldId id="486"/>
            <p14:sldId id="468"/>
            <p14:sldId id="469"/>
            <p14:sldId id="470"/>
            <p14:sldId id="487"/>
            <p14:sldId id="488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970"/>
    <a:srgbClr val="EAEFF7"/>
    <a:srgbClr val="D2DEEF"/>
    <a:srgbClr val="E0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1" autoAdjust="0"/>
    <p:restoredTop sz="83721" autoAdjust="0"/>
  </p:normalViewPr>
  <p:slideViewPr>
    <p:cSldViewPr snapToGrid="0">
      <p:cViewPr varScale="1">
        <p:scale>
          <a:sx n="34" d="100"/>
          <a:sy n="34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6A0DB-D944-43E2-97E5-E12D6C6C1F1D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FA372-8911-4263-A287-295B2991B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6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FA372-8911-4263-A287-295B2991BE9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6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4EA2E-6E52-4509-9139-5CA7866DF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AA4AD0-87E0-4808-BCBB-62633A3FC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FC889-2B4C-4966-B1DB-074F78B6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33493-9690-418A-9B28-9D6F62EB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0FE10C-2482-48D6-B9E7-E4BA0E7C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8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2D174-26C3-4073-B667-46A9DD23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D5F02F-01C7-429B-A6C5-BD060090B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7284A0-1C13-492A-9043-8EA17B60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6B3D2-DD7E-4F11-BA8A-46FA880F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BD43E-E1C7-4BD4-A2EA-EBAC6DA1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AF3F58-8984-40A1-8041-9FA95BD80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5D398C-E2FC-4C5A-BE8A-611852E27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68F89B-D76E-4C3E-8652-C9EE23B6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A55D33-6E37-459B-BC41-D14F06C3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D4E869-1158-46B4-B1E6-C60F0B06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2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08B0A-BC31-41F8-8E63-05CF0AE8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5F19E-9A4F-4AF0-9626-4E1B345ED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91FB59-EEA2-4253-A5D9-C8A6F606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A9460-20EC-4D3C-9D9D-076765D9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F70D0E-15C2-4F76-A469-366411FA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38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0F995-7A5F-4F1A-B909-4CA20D5C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010DF3-93EC-4F61-A623-9835D7796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DAFA6A-C81F-4672-92E4-01853840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392ACE-2C8E-4E36-8CDA-5AD28921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B2AA5-29F2-4D6A-B107-135B60E1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D4936-6358-4EBB-92C3-DE4B61A3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A3EE4-71D4-4570-8312-07A84FE1C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B8780F-2900-4619-803F-EC35D78EB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D574C9-6783-4357-AA7C-803C1A3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AC52FE-C92D-42BF-83B3-39EEDF59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5FE7A3-CF54-45EE-85A9-42B9779B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1083C-0ED3-401F-BC19-FAEEE7CD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4D34C-51A4-4F29-B327-ED58DBAB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7B916A-3C6D-454F-B3E9-21CAE0340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6471F2-43E0-4C8A-B518-34FD16CD2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6422EE-839D-45E1-A93E-F49A5FFD0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AAAD8E-5A34-4D67-874C-191B20D1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30CA38-577E-492B-8AD0-0E9571AA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8E27BA-2817-439D-946C-073B1DB6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7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57399-2AF4-453C-9D14-FA518155F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22AF16-C493-4DCB-A7DE-CC40C61C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0575C-BA82-45BC-BAC4-8E610802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79035A-B396-4E50-B704-1D23BFBA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5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A7051B-0BEB-49CC-A5DC-0153746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7593FB-ECA6-44BB-8115-A0597F8E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DA3DA-EEF8-4FE3-BB87-1ADF8DD2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38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3966C-E4B4-4D39-B43C-37AD81CA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E0CB3-C507-4ABD-8E98-7D9455FF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E6FD73-47E7-4A6D-B093-400B7E5F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2DA17E-0BFE-482D-A865-266DF6E1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43D973-7A26-4D0E-9F9F-3493F6A8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B94775-0AD4-4BF4-A6D8-6004917D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91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890-A453-496C-A5B8-F87E96C4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85197D-3063-4B86-BE9E-5B09B78DF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607C5-4F61-4871-9A08-6EE78639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019AE1-5967-4EE5-AEC0-8948BD0B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2D315C-18E9-416C-8539-F615EAA5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BD6FF1-B4CA-421C-98A5-E0385771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2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582AD9-478B-4454-AD7F-1C68DFF6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F3D1A-7C52-4D6B-A742-7E0A2CF48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C930A9-7F66-4F74-9811-3A41E4C38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BE042-D6A2-42E4-ACCE-F35BEE1F792F}" type="datetimeFigureOut">
              <a:rPr lang="zh-CN" altLang="en-US" smtClean="0"/>
              <a:t>2021.10.23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21BAB-90AD-4EFE-80BD-B4E45C8D8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256B17-C9A8-4DD0-8A12-D4467779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AC86-215B-4A52-9DDD-F6E2D79591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46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5">
            <a:extLst>
              <a:ext uri="{FF2B5EF4-FFF2-40B4-BE49-F238E27FC236}">
                <a16:creationId xmlns:a16="http://schemas.microsoft.com/office/drawing/2014/main" id="{B7B17CEE-AA4E-497C-82BA-5D281F89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01" y="350125"/>
            <a:ext cx="935567" cy="935567"/>
          </a:xfrm>
          <a:prstGeom prst="rect">
            <a:avLst/>
          </a:prstGeom>
          <a:solidFill>
            <a:srgbClr val="F2A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椭圆 7">
            <a:extLst>
              <a:ext uri="{FF2B5EF4-FFF2-40B4-BE49-F238E27FC236}">
                <a16:creationId xmlns:a16="http://schemas.microsoft.com/office/drawing/2014/main" id="{24C4EF6C-859C-424E-A829-C6BCBEE51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252" y="364942"/>
            <a:ext cx="984249" cy="982133"/>
          </a:xfrm>
          <a:prstGeom prst="ellipse">
            <a:avLst/>
          </a:prstGeom>
          <a:solidFill>
            <a:srgbClr val="6B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等腰三角形 8">
            <a:extLst>
              <a:ext uri="{FF2B5EF4-FFF2-40B4-BE49-F238E27FC236}">
                <a16:creationId xmlns:a16="http://schemas.microsoft.com/office/drawing/2014/main" id="{5A38A095-64FC-4E79-80EB-EE647359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117" y="362825"/>
            <a:ext cx="1056216" cy="910167"/>
          </a:xfrm>
          <a:prstGeom prst="triangle">
            <a:avLst>
              <a:gd name="adj" fmla="val 50000"/>
            </a:avLst>
          </a:prstGeom>
          <a:solidFill>
            <a:srgbClr val="FA97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8" name="标题 1">
            <a:extLst>
              <a:ext uri="{FF2B5EF4-FFF2-40B4-BE49-F238E27FC236}">
                <a16:creationId xmlns:a16="http://schemas.microsoft.com/office/drawing/2014/main" id="{B0A830DE-F8B6-4025-B3E9-8A8FD36A454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307042" y="1710580"/>
            <a:ext cx="9577916" cy="131047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58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离散数学复习课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028E8AE-901A-49A8-A7BD-C124874A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180116" y="3128703"/>
            <a:ext cx="3857625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关系的五个性质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CB692F6-88CD-44E3-8BB8-65CE74CE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4" y="2238379"/>
            <a:ext cx="11035015" cy="23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关系的五个性质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3" descr="关系性质">
            <a:extLst>
              <a:ext uri="{FF2B5EF4-FFF2-40B4-BE49-F238E27FC236}">
                <a16:creationId xmlns:a16="http://schemas.microsoft.com/office/drawing/2014/main" id="{0446454A-85F6-458A-9A21-C5175C0B2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6744" y="1968587"/>
            <a:ext cx="8418512" cy="23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E2E7CB-3BEF-42BC-B461-26E73CE48143}"/>
              </a:ext>
            </a:extLst>
          </p:cNvPr>
          <p:cNvSpPr txBox="1"/>
          <p:nvPr/>
        </p:nvSpPr>
        <p:spPr>
          <a:xfrm>
            <a:off x="2251363" y="4678277"/>
            <a:ext cx="88045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第一个关系：对称的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第二个关系：自反的、反对称的、传递的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第三个关系：五个性质都没有</a:t>
            </a:r>
          </a:p>
        </p:txBody>
      </p:sp>
    </p:spTree>
    <p:extLst>
      <p:ext uri="{BB962C8B-B14F-4D97-AF65-F5344CB8AC3E}">
        <p14:creationId xmlns:p14="http://schemas.microsoft.com/office/powerpoint/2010/main" val="363554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05/21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闭包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DD3B487-A606-4300-9E67-79C534088A60}"/>
              </a:ext>
            </a:extLst>
          </p:cNvPr>
          <p:cNvSpPr txBox="1"/>
          <p:nvPr/>
        </p:nvSpPr>
        <p:spPr>
          <a:xfrm>
            <a:off x="2177934" y="2059394"/>
            <a:ext cx="7836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自反闭包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r(R)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对称闭包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s(R)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传递闭包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t(R)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17FFC9-B586-4BF5-AC75-8E971927E5CA}"/>
              </a:ext>
            </a:extLst>
          </p:cNvPr>
          <p:cNvSpPr txBox="1"/>
          <p:nvPr/>
        </p:nvSpPr>
        <p:spPr>
          <a:xfrm>
            <a:off x="3426348" y="3675181"/>
            <a:ext cx="497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r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R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= R∪Q(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恒等关系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</a:t>
            </a:r>
          </a:p>
          <a:p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s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R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= R∪R^-1(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逆关系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</a:t>
            </a:r>
          </a:p>
          <a:p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t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R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= R∪R^2∪R^3∪…</a:t>
            </a:r>
          </a:p>
        </p:txBody>
      </p:sp>
    </p:spTree>
    <p:extLst>
      <p:ext uri="{BB962C8B-B14F-4D97-AF65-F5344CB8AC3E}">
        <p14:creationId xmlns:p14="http://schemas.microsoft.com/office/powerpoint/2010/main" val="245341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06/21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次序关系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EE96CDEF-E76A-4651-9611-12F522BEB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443"/>
              </p:ext>
            </p:extLst>
          </p:nvPr>
        </p:nvGraphicFramePr>
        <p:xfrm>
          <a:off x="2365897" y="1978919"/>
          <a:ext cx="7460206" cy="379011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730103">
                  <a:extLst>
                    <a:ext uri="{9D8B030D-6E8A-4147-A177-3AD203B41FA5}">
                      <a16:colId xmlns:a16="http://schemas.microsoft.com/office/drawing/2014/main" val="3866520404"/>
                    </a:ext>
                  </a:extLst>
                </a:gridCol>
                <a:gridCol w="3730103">
                  <a:extLst>
                    <a:ext uri="{9D8B030D-6E8A-4147-A177-3AD203B41FA5}">
                      <a16:colId xmlns:a16="http://schemas.microsoft.com/office/drawing/2014/main" val="2114036724"/>
                    </a:ext>
                  </a:extLst>
                </a:gridCol>
              </a:tblGrid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偏序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拟序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576837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反对称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反对称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270020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传递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传递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916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自反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反自反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5085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≤</a:t>
                      </a:r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b</a:t>
                      </a:r>
                      <a:endParaRPr lang="zh-CN" altLang="en-US" sz="32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＜</a:t>
                      </a:r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b</a:t>
                      </a:r>
                      <a:endParaRPr lang="zh-CN" altLang="en-US" sz="32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06/21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次序关系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CF8AC661-96F7-4C04-9F80-22C5B38DB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93" y="1462317"/>
            <a:ext cx="11539961" cy="53122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偏序关系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的子集合，定义：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(1)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的最大元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且对每个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≤y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(2)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的最小元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且对每个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y≤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(3)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的极大元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中不存在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≠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y≤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(4)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的极小元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中不存在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≠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y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≤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(1)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的上界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X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且对每个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≤x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(2)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的下界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X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且对每个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y’Y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x≤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(3)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的上确界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的上界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的每个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上界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x’,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≤x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；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(4) 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的下确界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的下界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且对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Y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的每个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下界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x’,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均有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x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≤x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’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612755-0400-48E3-A011-FE1EC148732C}"/>
              </a:ext>
            </a:extLst>
          </p:cNvPr>
          <p:cNvSpPr txBox="1"/>
          <p:nvPr/>
        </p:nvSpPr>
        <p:spPr>
          <a:xfrm>
            <a:off x="8016994" y="877542"/>
            <a:ext cx="3775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部门管理：谁管谁</a:t>
            </a:r>
          </a:p>
        </p:txBody>
      </p:sp>
    </p:spTree>
    <p:extLst>
      <p:ext uri="{BB962C8B-B14F-4D97-AF65-F5344CB8AC3E}">
        <p14:creationId xmlns:p14="http://schemas.microsoft.com/office/powerpoint/2010/main" val="257693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06/21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次序关系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11BB44B-6B52-48C0-92C1-34AAA31F9D47}"/>
              </a:ext>
            </a:extLst>
          </p:cNvPr>
          <p:cNvSpPr txBox="1"/>
          <p:nvPr/>
        </p:nvSpPr>
        <p:spPr>
          <a:xfrm>
            <a:off x="5541125" y="877108"/>
            <a:ext cx="1475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哈斯图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055D09A-CD4E-49CA-B93A-9E3BB2E17BAC}"/>
              </a:ext>
            </a:extLst>
          </p:cNvPr>
          <p:cNvSpPr txBox="1"/>
          <p:nvPr/>
        </p:nvSpPr>
        <p:spPr>
          <a:xfrm>
            <a:off x="1159511" y="1587408"/>
            <a:ext cx="10568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设集合</a:t>
            </a:r>
            <a:r>
              <a:rPr lang="en-US" altLang="zh-CN" dirty="0"/>
              <a:t>A={2,3,4,6,8,12,24,36},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上的整除关系</a:t>
            </a:r>
            <a:endParaRPr lang="en-US" altLang="zh-CN" dirty="0"/>
          </a:p>
          <a:p>
            <a:r>
              <a:rPr lang="zh-CN" altLang="en-US" dirty="0"/>
              <a:t>①证明是偏序关系</a:t>
            </a:r>
            <a:endParaRPr lang="en-US" altLang="zh-CN" dirty="0"/>
          </a:p>
          <a:p>
            <a:r>
              <a:rPr lang="zh-CN" altLang="en-US" dirty="0"/>
              <a:t>②画哈斯图，找出</a:t>
            </a:r>
            <a:r>
              <a:rPr lang="en-US" altLang="zh-CN" dirty="0"/>
              <a:t>P1={4,6,8}, P2={12,24,36}</a:t>
            </a:r>
            <a:r>
              <a:rPr lang="zh-CN" altLang="en-US" dirty="0"/>
              <a:t>八种基本描述</a:t>
            </a: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69C77DCE-E86F-4DD4-9689-24D96FF7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9" y="3282593"/>
            <a:ext cx="2617021" cy="31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4" name="表格 1024">
            <a:extLst>
              <a:ext uri="{FF2B5EF4-FFF2-40B4-BE49-F238E27FC236}">
                <a16:creationId xmlns:a16="http://schemas.microsoft.com/office/drawing/2014/main" id="{E92324F0-E9F0-4797-A30A-7EE31F413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318186"/>
              </p:ext>
            </p:extLst>
          </p:nvPr>
        </p:nvGraphicFramePr>
        <p:xfrm>
          <a:off x="3200608" y="3282593"/>
          <a:ext cx="8535573" cy="31042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8397">
                  <a:extLst>
                    <a:ext uri="{9D8B030D-6E8A-4147-A177-3AD203B41FA5}">
                      <a16:colId xmlns:a16="http://schemas.microsoft.com/office/drawing/2014/main" val="1623554015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410866586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536595562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2034309506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4192475650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1166512115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3955056371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594121927"/>
                    </a:ext>
                  </a:extLst>
                </a:gridCol>
                <a:gridCol w="948397">
                  <a:extLst>
                    <a:ext uri="{9D8B030D-6E8A-4147-A177-3AD203B41FA5}">
                      <a16:colId xmlns:a16="http://schemas.microsoft.com/office/drawing/2014/main" val="3775526979"/>
                    </a:ext>
                  </a:extLst>
                </a:gridCol>
              </a:tblGrid>
              <a:tr h="787728">
                <a:tc>
                  <a:txBody>
                    <a:bodyPr/>
                    <a:lstStyle/>
                    <a:p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最大元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最小元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极大元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极小元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上界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上确界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下界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下确界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086082"/>
                  </a:ext>
                </a:extLst>
              </a:tr>
              <a:tr h="787728"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4 6 8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莫得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莫得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8 6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4 6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24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24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615972"/>
                  </a:ext>
                </a:extLst>
              </a:tr>
              <a:tr h="1143476"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12 24 36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莫得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12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24 36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12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莫得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莫得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12 6 4 3 2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12</a:t>
                      </a:r>
                      <a:endParaRPr lang="zh-CN" altLang="en-US" sz="28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+mn-cs"/>
                      </a:endParaRP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1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94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07/21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等价类与商集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AC1DFA31-FB0E-4A77-B8F4-15D8B9C44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39314"/>
              </p:ext>
            </p:extLst>
          </p:nvPr>
        </p:nvGraphicFramePr>
        <p:xfrm>
          <a:off x="911737" y="1916312"/>
          <a:ext cx="5595153" cy="3790115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865051">
                  <a:extLst>
                    <a:ext uri="{9D8B030D-6E8A-4147-A177-3AD203B41FA5}">
                      <a16:colId xmlns:a16="http://schemas.microsoft.com/office/drawing/2014/main" val="3866520404"/>
                    </a:ext>
                  </a:extLst>
                </a:gridCol>
                <a:gridCol w="1865051">
                  <a:extLst>
                    <a:ext uri="{9D8B030D-6E8A-4147-A177-3AD203B41FA5}">
                      <a16:colId xmlns:a16="http://schemas.microsoft.com/office/drawing/2014/main" val="2114036724"/>
                    </a:ext>
                  </a:extLst>
                </a:gridCol>
                <a:gridCol w="1865051">
                  <a:extLst>
                    <a:ext uri="{9D8B030D-6E8A-4147-A177-3AD203B41FA5}">
                      <a16:colId xmlns:a16="http://schemas.microsoft.com/office/drawing/2014/main" val="2901662913"/>
                    </a:ext>
                  </a:extLst>
                </a:gridCol>
              </a:tblGrid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偏序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拟序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等价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576837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反对称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反对称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对称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270020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传递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传递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传递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916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自反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反自反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自反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5085"/>
                  </a:ext>
                </a:extLst>
              </a:tr>
              <a:tr h="7580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≤</a:t>
                      </a:r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b</a:t>
                      </a:r>
                      <a:endParaRPr lang="zh-CN" altLang="en-US" sz="32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zh-CN" altLang="en-US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＜</a:t>
                      </a:r>
                      <a:r>
                        <a:rPr lang="en-US" altLang="zh-CN" sz="3200" b="0" kern="1200" dirty="0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b</a:t>
                      </a:r>
                      <a:endParaRPr lang="zh-CN" altLang="en-US" sz="32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b="0" kern="1200" dirty="0" err="1">
                          <a:solidFill>
                            <a:schemeClr val="tx1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Calibri" panose="020F0502020204030204" pitchFamily="34" charset="0"/>
                        </a:rPr>
                        <a:t>a~b</a:t>
                      </a:r>
                      <a:endParaRPr lang="zh-CN" altLang="en-US" sz="3200" b="0" kern="1200" dirty="0">
                        <a:solidFill>
                          <a:schemeClr val="tx1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9352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9D64ABE4-38B7-4016-B3F6-FB6DA090257E}"/>
              </a:ext>
            </a:extLst>
          </p:cNvPr>
          <p:cNvSpPr txBox="1"/>
          <p:nvPr/>
        </p:nvSpPr>
        <p:spPr>
          <a:xfrm>
            <a:off x="6985744" y="955833"/>
            <a:ext cx="46816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R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是集合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X={0,1,2,3,5,6,8}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上模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同余关系。从关系图看出是等价关系有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rPr>
              <a:t>类。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EA05A2-EAD3-4CFD-92C0-EF274A01D6D0}"/>
              </a:ext>
            </a:extLst>
          </p:cNvPr>
          <p:cNvGrpSpPr/>
          <p:nvPr/>
        </p:nvGrpSpPr>
        <p:grpSpPr>
          <a:xfrm>
            <a:off x="7210793" y="2601297"/>
            <a:ext cx="4231598" cy="2420144"/>
            <a:chOff x="5519415" y="2939559"/>
            <a:chExt cx="4231598" cy="2420144"/>
          </a:xfrm>
        </p:grpSpPr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DCA9E984-D4AF-4F72-A0EC-3ACA72F34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6602" y="4383391"/>
              <a:ext cx="466725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0D971758-7DB6-46E4-A8BA-39A0BB848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0327" y="3087991"/>
              <a:ext cx="304800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8">
              <a:extLst>
                <a:ext uri="{FF2B5EF4-FFF2-40B4-BE49-F238E27FC236}">
                  <a16:creationId xmlns:a16="http://schemas.microsoft.com/office/drawing/2014/main" id="{B77C94AC-E2CE-45E9-8ECE-247CB905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4527" y="4459591"/>
              <a:ext cx="466725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20" name="Arc 9">
              <a:extLst>
                <a:ext uri="{FF2B5EF4-FFF2-40B4-BE49-F238E27FC236}">
                  <a16:creationId xmlns:a16="http://schemas.microsoft.com/office/drawing/2014/main" id="{66B7ADD6-4F0F-4473-88EB-DB5EC46663AA}"/>
                </a:ext>
              </a:extLst>
            </p:cNvPr>
            <p:cNvSpPr>
              <a:spLocks/>
            </p:cNvSpPr>
            <p:nvPr/>
          </p:nvSpPr>
          <p:spPr bwMode="auto">
            <a:xfrm rot="1937391">
              <a:off x="6002015" y="3161016"/>
              <a:ext cx="407987" cy="1558925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Arc 10">
              <a:extLst>
                <a:ext uri="{FF2B5EF4-FFF2-40B4-BE49-F238E27FC236}">
                  <a16:creationId xmlns:a16="http://schemas.microsoft.com/office/drawing/2014/main" id="{9E13E0DE-49E0-49DA-9906-E653AAC08ACE}"/>
                </a:ext>
              </a:extLst>
            </p:cNvPr>
            <p:cNvSpPr>
              <a:spLocks/>
            </p:cNvSpPr>
            <p:nvPr/>
          </p:nvSpPr>
          <p:spPr bwMode="auto">
            <a:xfrm rot="13049934">
              <a:off x="6052815" y="3318178"/>
              <a:ext cx="374650" cy="1428750"/>
            </a:xfrm>
            <a:custGeom>
              <a:avLst/>
              <a:gdLst>
                <a:gd name="T0" fmla="*/ 0 w 21600"/>
                <a:gd name="T1" fmla="*/ 0 h 30973"/>
                <a:gd name="T2" fmla="*/ 0 w 21600"/>
                <a:gd name="T3" fmla="*/ 0 h 30973"/>
                <a:gd name="T4" fmla="*/ 0 w 21600"/>
                <a:gd name="T5" fmla="*/ 0 h 30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0973" fill="none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</a:path>
                <a:path w="21600" h="30973" stroke="0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  <a:lnTo>
                    <a:pt x="0" y="20903"/>
                  </a:lnTo>
                  <a:lnTo>
                    <a:pt x="5443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rc 11">
              <a:extLst>
                <a:ext uri="{FF2B5EF4-FFF2-40B4-BE49-F238E27FC236}">
                  <a16:creationId xmlns:a16="http://schemas.microsoft.com/office/drawing/2014/main" id="{0A49359C-4DC2-46C5-B5A4-D0C044E64E95}"/>
                </a:ext>
              </a:extLst>
            </p:cNvPr>
            <p:cNvSpPr>
              <a:spLocks/>
            </p:cNvSpPr>
            <p:nvPr/>
          </p:nvSpPr>
          <p:spPr bwMode="auto">
            <a:xfrm rot="16327760">
              <a:off x="6354440" y="4023028"/>
              <a:ext cx="498475" cy="1343025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rc 12">
              <a:extLst>
                <a:ext uri="{FF2B5EF4-FFF2-40B4-BE49-F238E27FC236}">
                  <a16:creationId xmlns:a16="http://schemas.microsoft.com/office/drawing/2014/main" id="{8A64764A-E68E-470E-B561-7B052FDC1794}"/>
                </a:ext>
              </a:extLst>
            </p:cNvPr>
            <p:cNvSpPr>
              <a:spLocks/>
            </p:cNvSpPr>
            <p:nvPr/>
          </p:nvSpPr>
          <p:spPr bwMode="auto">
            <a:xfrm rot="5840303">
              <a:off x="6308402" y="3978578"/>
              <a:ext cx="455612" cy="1238250"/>
            </a:xfrm>
            <a:custGeom>
              <a:avLst/>
              <a:gdLst>
                <a:gd name="T0" fmla="*/ 0 w 21600"/>
                <a:gd name="T1" fmla="*/ 0 h 31172"/>
                <a:gd name="T2" fmla="*/ 0 w 21600"/>
                <a:gd name="T3" fmla="*/ 0 h 31172"/>
                <a:gd name="T4" fmla="*/ 0 w 21600"/>
                <a:gd name="T5" fmla="*/ 0 h 311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1172" fill="none" extrusionOk="0">
                  <a:moveTo>
                    <a:pt x="4610" y="-1"/>
                  </a:moveTo>
                  <a:cubicBezTo>
                    <a:pt x="14529" y="2166"/>
                    <a:pt x="21600" y="10949"/>
                    <a:pt x="21600" y="21102"/>
                  </a:cubicBezTo>
                  <a:cubicBezTo>
                    <a:pt x="21600" y="24611"/>
                    <a:pt x="20745" y="28067"/>
                    <a:pt x="19109" y="31172"/>
                  </a:cubicBezTo>
                </a:path>
                <a:path w="21600" h="31172" stroke="0" extrusionOk="0">
                  <a:moveTo>
                    <a:pt x="4610" y="-1"/>
                  </a:moveTo>
                  <a:cubicBezTo>
                    <a:pt x="14529" y="2166"/>
                    <a:pt x="21600" y="10949"/>
                    <a:pt x="21600" y="21102"/>
                  </a:cubicBezTo>
                  <a:cubicBezTo>
                    <a:pt x="21600" y="24611"/>
                    <a:pt x="20745" y="28067"/>
                    <a:pt x="19109" y="31172"/>
                  </a:cubicBezTo>
                  <a:lnTo>
                    <a:pt x="0" y="21102"/>
                  </a:lnTo>
                  <a:lnTo>
                    <a:pt x="4610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rc 13">
              <a:extLst>
                <a:ext uri="{FF2B5EF4-FFF2-40B4-BE49-F238E27FC236}">
                  <a16:creationId xmlns:a16="http://schemas.microsoft.com/office/drawing/2014/main" id="{C5A85E99-42E2-400D-92ED-BF96B0571AA4}"/>
                </a:ext>
              </a:extLst>
            </p:cNvPr>
            <p:cNvSpPr>
              <a:spLocks/>
            </p:cNvSpPr>
            <p:nvPr/>
          </p:nvSpPr>
          <p:spPr bwMode="auto">
            <a:xfrm rot="20020107">
              <a:off x="6698927" y="3194353"/>
              <a:ext cx="407987" cy="1636712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rc 14">
              <a:extLst>
                <a:ext uri="{FF2B5EF4-FFF2-40B4-BE49-F238E27FC236}">
                  <a16:creationId xmlns:a16="http://schemas.microsoft.com/office/drawing/2014/main" id="{5D42A4CD-BC9B-433F-A849-3BBB0E5AEAF3}"/>
                </a:ext>
              </a:extLst>
            </p:cNvPr>
            <p:cNvSpPr>
              <a:spLocks/>
            </p:cNvSpPr>
            <p:nvPr/>
          </p:nvSpPr>
          <p:spPr bwMode="auto">
            <a:xfrm rot="9532649">
              <a:off x="6775127" y="3149903"/>
              <a:ext cx="374650" cy="1500187"/>
            </a:xfrm>
            <a:custGeom>
              <a:avLst/>
              <a:gdLst>
                <a:gd name="T0" fmla="*/ 0 w 21600"/>
                <a:gd name="T1" fmla="*/ 0 h 30973"/>
                <a:gd name="T2" fmla="*/ 0 w 21600"/>
                <a:gd name="T3" fmla="*/ 0 h 30973"/>
                <a:gd name="T4" fmla="*/ 0 w 21600"/>
                <a:gd name="T5" fmla="*/ 0 h 30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0973" fill="none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</a:path>
                <a:path w="21600" h="30973" stroke="0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  <a:lnTo>
                    <a:pt x="0" y="20903"/>
                  </a:lnTo>
                  <a:lnTo>
                    <a:pt x="5443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" name="Group 15">
              <a:extLst>
                <a:ext uri="{FF2B5EF4-FFF2-40B4-BE49-F238E27FC236}">
                  <a16:creationId xmlns:a16="http://schemas.microsoft.com/office/drawing/2014/main" id="{F09713C7-2E93-49CD-93FF-C2AFA2CE4B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7079927" y="4521503"/>
              <a:ext cx="304800" cy="304800"/>
              <a:chOff x="5400" y="1752"/>
              <a:chExt cx="271" cy="299"/>
            </a:xfrm>
          </p:grpSpPr>
          <p:sp>
            <p:nvSpPr>
              <p:cNvPr id="61" name="Arc 16">
                <a:extLst>
                  <a:ext uri="{FF2B5EF4-FFF2-40B4-BE49-F238E27FC236}">
                    <a16:creationId xmlns:a16="http://schemas.microsoft.com/office/drawing/2014/main" id="{60F92DC9-2529-42A9-BF92-95446D61F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Oval 17">
                <a:extLst>
                  <a:ext uri="{FF2B5EF4-FFF2-40B4-BE49-F238E27FC236}">
                    <a16:creationId xmlns:a16="http://schemas.microsoft.com/office/drawing/2014/main" id="{9EEFE644-8DB8-4975-AAEE-957DC8F9F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Group 18">
              <a:extLst>
                <a:ext uri="{FF2B5EF4-FFF2-40B4-BE49-F238E27FC236}">
                  <a16:creationId xmlns:a16="http://schemas.microsoft.com/office/drawing/2014/main" id="{DEF83884-3009-40BE-A675-9AA099332E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0702" y="4597703"/>
              <a:ext cx="271462" cy="366712"/>
              <a:chOff x="5400" y="1752"/>
              <a:chExt cx="271" cy="299"/>
            </a:xfrm>
          </p:grpSpPr>
          <p:sp>
            <p:nvSpPr>
              <p:cNvPr id="59" name="Arc 19">
                <a:extLst>
                  <a:ext uri="{FF2B5EF4-FFF2-40B4-BE49-F238E27FC236}">
                    <a16:creationId xmlns:a16="http://schemas.microsoft.com/office/drawing/2014/main" id="{5592D707-ABFB-4047-8BD5-7202F0B59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Oval 20">
                <a:extLst>
                  <a:ext uri="{FF2B5EF4-FFF2-40B4-BE49-F238E27FC236}">
                    <a16:creationId xmlns:a16="http://schemas.microsoft.com/office/drawing/2014/main" id="{798A1C20-A0D9-446E-BF83-9F2444D9C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" name="Group 21">
              <a:extLst>
                <a:ext uri="{FF2B5EF4-FFF2-40B4-BE49-F238E27FC236}">
                  <a16:creationId xmlns:a16="http://schemas.microsoft.com/office/drawing/2014/main" id="{213B7961-5A5B-424E-A637-C57A1BE995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0327" y="3073703"/>
              <a:ext cx="304800" cy="304800"/>
              <a:chOff x="5400" y="1752"/>
              <a:chExt cx="271" cy="299"/>
            </a:xfrm>
          </p:grpSpPr>
          <p:sp>
            <p:nvSpPr>
              <p:cNvPr id="57" name="Arc 22">
                <a:extLst>
                  <a:ext uri="{FF2B5EF4-FFF2-40B4-BE49-F238E27FC236}">
                    <a16:creationId xmlns:a16="http://schemas.microsoft.com/office/drawing/2014/main" id="{E0526E28-8AC8-489A-A7B1-7FADD22FD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Oval 23">
                <a:extLst>
                  <a:ext uri="{FF2B5EF4-FFF2-40B4-BE49-F238E27FC236}">
                    <a16:creationId xmlns:a16="http://schemas.microsoft.com/office/drawing/2014/main" id="{9893575D-14BD-46CF-94B4-1A7761F8E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" name="Rectangle 24">
              <a:extLst>
                <a:ext uri="{FF2B5EF4-FFF2-40B4-BE49-F238E27FC236}">
                  <a16:creationId xmlns:a16="http://schemas.microsoft.com/office/drawing/2014/main" id="{1558E54E-E94C-4098-A6A7-0216388E2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215" y="4216703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E8C2B59C-5173-48C0-ABAD-3B25F3F7E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415" y="4253216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729EA69D-EF25-4A11-918F-D55E9EA96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4965" y="2964166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2" name="Text Box 28">
              <a:extLst>
                <a:ext uri="{FF2B5EF4-FFF2-40B4-BE49-F238E27FC236}">
                  <a16:creationId xmlns:a16="http://schemas.microsoft.com/office/drawing/2014/main" id="{1A3F5A21-1272-409B-9D92-A62861E11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3771" y="3765060"/>
              <a:ext cx="465137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52A7B6A0-D502-4048-9A03-20C13DB73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084" y="3185622"/>
              <a:ext cx="239712" cy="784225"/>
              <a:chOff x="5276" y="2051"/>
              <a:chExt cx="240" cy="642"/>
            </a:xfrm>
          </p:grpSpPr>
          <p:sp>
            <p:nvSpPr>
              <p:cNvPr id="55" name="Arc 43">
                <a:extLst>
                  <a:ext uri="{FF2B5EF4-FFF2-40B4-BE49-F238E27FC236}">
                    <a16:creationId xmlns:a16="http://schemas.microsoft.com/office/drawing/2014/main" id="{192C0D97-462D-4ED6-99EF-F81DD965D40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400" y="2051"/>
                <a:ext cx="46" cy="404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Oval 44">
                <a:extLst>
                  <a:ext uri="{FF2B5EF4-FFF2-40B4-BE49-F238E27FC236}">
                    <a16:creationId xmlns:a16="http://schemas.microsoft.com/office/drawing/2014/main" id="{E3D9A6A0-65AB-4330-89DC-FDBEE5A5C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6" y="2455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B00171D6-B62F-470E-80BC-1ADEDFFD1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7159" y="3538047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Text Box 48">
              <a:extLst>
                <a:ext uri="{FF2B5EF4-FFF2-40B4-BE49-F238E27FC236}">
                  <a16:creationId xmlns:a16="http://schemas.microsoft.com/office/drawing/2014/main" id="{C306D2A5-C3B9-49D6-B11F-02ABE85E7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4288" y="4434984"/>
              <a:ext cx="466725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6" name="Text Box 49">
              <a:extLst>
                <a:ext uri="{FF2B5EF4-FFF2-40B4-BE49-F238E27FC236}">
                  <a16:creationId xmlns:a16="http://schemas.microsoft.com/office/drawing/2014/main" id="{31F4B48B-918E-41F8-B073-8100F02CD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52451" y="3049096"/>
              <a:ext cx="741362" cy="1204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7" name="Text Box 50">
              <a:extLst>
                <a:ext uri="{FF2B5EF4-FFF2-40B4-BE49-F238E27FC236}">
                  <a16:creationId xmlns:a16="http://schemas.microsoft.com/office/drawing/2014/main" id="{993DFE3D-06E2-4D9C-9B3C-04D2026123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013" y="4420696"/>
              <a:ext cx="466725" cy="90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sym typeface="Symbol" panose="05050102010706020507" pitchFamily="18" charset="2"/>
                </a:rPr>
                <a:t></a:t>
              </a:r>
              <a:endParaRPr lang="en-US" altLang="zh-CN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Arc 51">
              <a:extLst>
                <a:ext uri="{FF2B5EF4-FFF2-40B4-BE49-F238E27FC236}">
                  <a16:creationId xmlns:a16="http://schemas.microsoft.com/office/drawing/2014/main" id="{954691DA-3BA5-4304-A7CB-D95BA461585A}"/>
                </a:ext>
              </a:extLst>
            </p:cNvPr>
            <p:cNvSpPr>
              <a:spLocks/>
            </p:cNvSpPr>
            <p:nvPr/>
          </p:nvSpPr>
          <p:spPr bwMode="auto">
            <a:xfrm rot="1937391">
              <a:off x="8120651" y="3136409"/>
              <a:ext cx="407987" cy="1558925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Arc 52">
              <a:extLst>
                <a:ext uri="{FF2B5EF4-FFF2-40B4-BE49-F238E27FC236}">
                  <a16:creationId xmlns:a16="http://schemas.microsoft.com/office/drawing/2014/main" id="{2ACACF62-7FA2-48BA-9189-0892790A23D4}"/>
                </a:ext>
              </a:extLst>
            </p:cNvPr>
            <p:cNvSpPr>
              <a:spLocks/>
            </p:cNvSpPr>
            <p:nvPr/>
          </p:nvSpPr>
          <p:spPr bwMode="auto">
            <a:xfrm rot="13049934">
              <a:off x="8150813" y="3277696"/>
              <a:ext cx="374650" cy="1428750"/>
            </a:xfrm>
            <a:custGeom>
              <a:avLst/>
              <a:gdLst>
                <a:gd name="T0" fmla="*/ 0 w 21600"/>
                <a:gd name="T1" fmla="*/ 0 h 30973"/>
                <a:gd name="T2" fmla="*/ 0 w 21600"/>
                <a:gd name="T3" fmla="*/ 0 h 30973"/>
                <a:gd name="T4" fmla="*/ 0 w 21600"/>
                <a:gd name="T5" fmla="*/ 0 h 30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0973" fill="none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</a:path>
                <a:path w="21600" h="30973" stroke="0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  <a:lnTo>
                    <a:pt x="0" y="20903"/>
                  </a:lnTo>
                  <a:lnTo>
                    <a:pt x="5443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Arc 53">
              <a:extLst>
                <a:ext uri="{FF2B5EF4-FFF2-40B4-BE49-F238E27FC236}">
                  <a16:creationId xmlns:a16="http://schemas.microsoft.com/office/drawing/2014/main" id="{EAA5AE6D-C618-4114-8C7B-81E2F8393C09}"/>
                </a:ext>
              </a:extLst>
            </p:cNvPr>
            <p:cNvSpPr>
              <a:spLocks/>
            </p:cNvSpPr>
            <p:nvPr/>
          </p:nvSpPr>
          <p:spPr bwMode="auto">
            <a:xfrm rot="16327760">
              <a:off x="8454026" y="4120659"/>
              <a:ext cx="498475" cy="1343025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Arc 54">
              <a:extLst>
                <a:ext uri="{FF2B5EF4-FFF2-40B4-BE49-F238E27FC236}">
                  <a16:creationId xmlns:a16="http://schemas.microsoft.com/office/drawing/2014/main" id="{13D2FF1A-6437-461A-AC9A-C08469A57619}"/>
                </a:ext>
              </a:extLst>
            </p:cNvPr>
            <p:cNvSpPr>
              <a:spLocks/>
            </p:cNvSpPr>
            <p:nvPr/>
          </p:nvSpPr>
          <p:spPr bwMode="auto">
            <a:xfrm rot="5840303">
              <a:off x="8407988" y="4190509"/>
              <a:ext cx="455612" cy="1238250"/>
            </a:xfrm>
            <a:custGeom>
              <a:avLst/>
              <a:gdLst>
                <a:gd name="T0" fmla="*/ 0 w 21600"/>
                <a:gd name="T1" fmla="*/ 0 h 31172"/>
                <a:gd name="T2" fmla="*/ 0 w 21600"/>
                <a:gd name="T3" fmla="*/ 0 h 31172"/>
                <a:gd name="T4" fmla="*/ 0 w 21600"/>
                <a:gd name="T5" fmla="*/ 0 h 311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1172" fill="none" extrusionOk="0">
                  <a:moveTo>
                    <a:pt x="4610" y="-1"/>
                  </a:moveTo>
                  <a:cubicBezTo>
                    <a:pt x="14529" y="2166"/>
                    <a:pt x="21600" y="10949"/>
                    <a:pt x="21600" y="21102"/>
                  </a:cubicBezTo>
                  <a:cubicBezTo>
                    <a:pt x="21600" y="24611"/>
                    <a:pt x="20745" y="28067"/>
                    <a:pt x="19109" y="31172"/>
                  </a:cubicBezTo>
                </a:path>
                <a:path w="21600" h="31172" stroke="0" extrusionOk="0">
                  <a:moveTo>
                    <a:pt x="4610" y="-1"/>
                  </a:moveTo>
                  <a:cubicBezTo>
                    <a:pt x="14529" y="2166"/>
                    <a:pt x="21600" y="10949"/>
                    <a:pt x="21600" y="21102"/>
                  </a:cubicBezTo>
                  <a:cubicBezTo>
                    <a:pt x="21600" y="24611"/>
                    <a:pt x="20745" y="28067"/>
                    <a:pt x="19109" y="31172"/>
                  </a:cubicBezTo>
                  <a:lnTo>
                    <a:pt x="0" y="21102"/>
                  </a:lnTo>
                  <a:lnTo>
                    <a:pt x="4610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Arc 55">
              <a:extLst>
                <a:ext uri="{FF2B5EF4-FFF2-40B4-BE49-F238E27FC236}">
                  <a16:creationId xmlns:a16="http://schemas.microsoft.com/office/drawing/2014/main" id="{342E6A69-CEAC-4721-910A-741BAC495127}"/>
                </a:ext>
              </a:extLst>
            </p:cNvPr>
            <p:cNvSpPr>
              <a:spLocks/>
            </p:cNvSpPr>
            <p:nvPr/>
          </p:nvSpPr>
          <p:spPr bwMode="auto">
            <a:xfrm rot="20020107">
              <a:off x="8760413" y="3169746"/>
              <a:ext cx="407987" cy="1636712"/>
            </a:xfrm>
            <a:custGeom>
              <a:avLst/>
              <a:gdLst>
                <a:gd name="T0" fmla="*/ 0 w 21600"/>
                <a:gd name="T1" fmla="*/ 0 h 33784"/>
                <a:gd name="T2" fmla="*/ 0 w 21600"/>
                <a:gd name="T3" fmla="*/ 0 h 33784"/>
                <a:gd name="T4" fmla="*/ 0 w 21600"/>
                <a:gd name="T5" fmla="*/ 0 h 337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3784" fill="none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</a:path>
                <a:path w="21600" h="33784" stroke="0" extrusionOk="0">
                  <a:moveTo>
                    <a:pt x="8759" y="-1"/>
                  </a:moveTo>
                  <a:cubicBezTo>
                    <a:pt x="16566" y="3463"/>
                    <a:pt x="21600" y="11202"/>
                    <a:pt x="21600" y="19744"/>
                  </a:cubicBezTo>
                  <a:cubicBezTo>
                    <a:pt x="21600" y="24892"/>
                    <a:pt x="19760" y="29871"/>
                    <a:pt x="16414" y="33784"/>
                  </a:cubicBezTo>
                  <a:lnTo>
                    <a:pt x="0" y="19744"/>
                  </a:lnTo>
                  <a:lnTo>
                    <a:pt x="8759" y="-1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Arc 56">
              <a:extLst>
                <a:ext uri="{FF2B5EF4-FFF2-40B4-BE49-F238E27FC236}">
                  <a16:creationId xmlns:a16="http://schemas.microsoft.com/office/drawing/2014/main" id="{22EBB3AC-83A9-46BA-BA5E-C229301240D2}"/>
                </a:ext>
              </a:extLst>
            </p:cNvPr>
            <p:cNvSpPr>
              <a:spLocks/>
            </p:cNvSpPr>
            <p:nvPr/>
          </p:nvSpPr>
          <p:spPr bwMode="auto">
            <a:xfrm rot="9532649">
              <a:off x="8876301" y="3166571"/>
              <a:ext cx="374650" cy="1500187"/>
            </a:xfrm>
            <a:custGeom>
              <a:avLst/>
              <a:gdLst>
                <a:gd name="T0" fmla="*/ 0 w 21600"/>
                <a:gd name="T1" fmla="*/ 0 h 30973"/>
                <a:gd name="T2" fmla="*/ 0 w 21600"/>
                <a:gd name="T3" fmla="*/ 0 h 30973"/>
                <a:gd name="T4" fmla="*/ 0 w 21600"/>
                <a:gd name="T5" fmla="*/ 0 h 3097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0973" fill="none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</a:path>
                <a:path w="21600" h="30973" stroke="0" extrusionOk="0">
                  <a:moveTo>
                    <a:pt x="5443" y="0"/>
                  </a:moveTo>
                  <a:cubicBezTo>
                    <a:pt x="14959" y="2478"/>
                    <a:pt x="21600" y="11070"/>
                    <a:pt x="21600" y="20903"/>
                  </a:cubicBezTo>
                  <a:cubicBezTo>
                    <a:pt x="21600" y="24412"/>
                    <a:pt x="20745" y="27868"/>
                    <a:pt x="19109" y="30973"/>
                  </a:cubicBezTo>
                  <a:lnTo>
                    <a:pt x="0" y="20903"/>
                  </a:lnTo>
                  <a:lnTo>
                    <a:pt x="5443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4" name="Group 57">
              <a:extLst>
                <a:ext uri="{FF2B5EF4-FFF2-40B4-BE49-F238E27FC236}">
                  <a16:creationId xmlns:a16="http://schemas.microsoft.com/office/drawing/2014/main" id="{3DA6684C-AAA2-4134-BB99-3F454EAA20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33501" y="4674696"/>
              <a:ext cx="271462" cy="366712"/>
              <a:chOff x="5400" y="1752"/>
              <a:chExt cx="271" cy="299"/>
            </a:xfrm>
          </p:grpSpPr>
          <p:sp>
            <p:nvSpPr>
              <p:cNvPr id="53" name="Arc 58">
                <a:extLst>
                  <a:ext uri="{FF2B5EF4-FFF2-40B4-BE49-F238E27FC236}">
                    <a16:creationId xmlns:a16="http://schemas.microsoft.com/office/drawing/2014/main" id="{CA0152FE-1AE3-41D9-AD37-3B58B7F23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515D8D7E-FBDC-427D-A21A-9BFC20E9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5" name="Group 60">
              <a:extLst>
                <a:ext uri="{FF2B5EF4-FFF2-40B4-BE49-F238E27FC236}">
                  <a16:creationId xmlns:a16="http://schemas.microsoft.com/office/drawing/2014/main" id="{1C991D98-B302-47C2-AA66-9E9BFBA937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8388" y="4674696"/>
              <a:ext cx="271462" cy="366712"/>
              <a:chOff x="5400" y="1752"/>
              <a:chExt cx="271" cy="299"/>
            </a:xfrm>
          </p:grpSpPr>
          <p:sp>
            <p:nvSpPr>
              <p:cNvPr id="51" name="Arc 61">
                <a:extLst>
                  <a:ext uri="{FF2B5EF4-FFF2-40B4-BE49-F238E27FC236}">
                    <a16:creationId xmlns:a16="http://schemas.microsoft.com/office/drawing/2014/main" id="{6465AEB5-2691-4F04-AC8B-557D4617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Oval 62">
                <a:extLst>
                  <a:ext uri="{FF2B5EF4-FFF2-40B4-BE49-F238E27FC236}">
                    <a16:creationId xmlns:a16="http://schemas.microsoft.com/office/drawing/2014/main" id="{82AFAFBE-5CF3-4DAD-9014-2BCE413AD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" name="Group 63">
              <a:extLst>
                <a:ext uri="{FF2B5EF4-FFF2-40B4-BE49-F238E27FC236}">
                  <a16:creationId xmlns:a16="http://schemas.microsoft.com/office/drawing/2014/main" id="{3FE2D4E6-F5FE-45FC-BFCC-0B7B2A18C0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1188" y="2939559"/>
              <a:ext cx="271462" cy="365125"/>
              <a:chOff x="5400" y="1752"/>
              <a:chExt cx="271" cy="299"/>
            </a:xfrm>
          </p:grpSpPr>
          <p:sp>
            <p:nvSpPr>
              <p:cNvPr id="49" name="Arc 64">
                <a:extLst>
                  <a:ext uri="{FF2B5EF4-FFF2-40B4-BE49-F238E27FC236}">
                    <a16:creationId xmlns:a16="http://schemas.microsoft.com/office/drawing/2014/main" id="{C395D671-C908-4A74-8E69-E41DEDBD8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752"/>
                <a:ext cx="271" cy="299"/>
              </a:xfrm>
              <a:custGeom>
                <a:avLst/>
                <a:gdLst>
                  <a:gd name="T0" fmla="*/ 0 w 9849"/>
                  <a:gd name="T1" fmla="*/ 0 h 20699"/>
                  <a:gd name="T2" fmla="*/ 0 w 9849"/>
                  <a:gd name="T3" fmla="*/ 0 h 20699"/>
                  <a:gd name="T4" fmla="*/ 0 w 9849"/>
                  <a:gd name="T5" fmla="*/ 0 h 206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849" h="20699" fill="none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</a:path>
                  <a:path w="9849" h="20699" stroke="0" extrusionOk="0">
                    <a:moveTo>
                      <a:pt x="6173" y="-1"/>
                    </a:moveTo>
                    <a:cubicBezTo>
                      <a:pt x="7440" y="378"/>
                      <a:pt x="8671" y="871"/>
                      <a:pt x="9848" y="1475"/>
                    </a:cubicBezTo>
                    <a:lnTo>
                      <a:pt x="0" y="20699"/>
                    </a:lnTo>
                    <a:lnTo>
                      <a:pt x="6173" y="-1"/>
                    </a:lnTo>
                    <a:close/>
                  </a:path>
                </a:pathLst>
              </a:cu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Oval 65">
                <a:extLst>
                  <a:ext uri="{FF2B5EF4-FFF2-40B4-BE49-F238E27FC236}">
                    <a16:creationId xmlns:a16="http://schemas.microsoft.com/office/drawing/2014/main" id="{28184189-D0ED-4D9E-A984-E46FB2A60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" y="1752"/>
                <a:ext cx="240" cy="238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89195EE2-3512-424F-8CEA-8DB929208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7413" y="4276234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9951E9F5-894E-4E77-9F3C-CAB1EC51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651" y="2939559"/>
              <a:ext cx="722312" cy="573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63" name="Rectangle 66">
            <a:extLst>
              <a:ext uri="{FF2B5EF4-FFF2-40B4-BE49-F238E27FC236}">
                <a16:creationId xmlns:a16="http://schemas.microsoft.com/office/drawing/2014/main" id="{C4185E5E-1364-4B2C-889D-29156C74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4951" y="3811369"/>
            <a:ext cx="722312" cy="5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00D4D3D-4F40-46B8-9023-C415162C5D60}"/>
              </a:ext>
            </a:extLst>
          </p:cNvPr>
          <p:cNvSpPr txBox="1"/>
          <p:nvPr/>
        </p:nvSpPr>
        <p:spPr>
          <a:xfrm>
            <a:off x="6155704" y="4892788"/>
            <a:ext cx="6093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[1]R</a:t>
            </a:r>
            <a:r>
              <a:rPr lang="zh-CN" altLang="en-US" dirty="0"/>
              <a:t>、</a:t>
            </a:r>
            <a:r>
              <a:rPr lang="en-US" altLang="zh-CN" dirty="0"/>
              <a:t>[2]R </a:t>
            </a:r>
            <a:r>
              <a:rPr lang="zh-CN" altLang="en-US" dirty="0"/>
              <a:t>、</a:t>
            </a:r>
            <a:r>
              <a:rPr lang="en-US" altLang="zh-CN" dirty="0"/>
              <a:t>[3]R ([0]R)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A8D08A7-BE82-4851-86A5-68CECD59ABB8}"/>
              </a:ext>
            </a:extLst>
          </p:cNvPr>
          <p:cNvSpPr txBox="1"/>
          <p:nvPr/>
        </p:nvSpPr>
        <p:spPr>
          <a:xfrm>
            <a:off x="6139078" y="5471648"/>
            <a:ext cx="6126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3200"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defRPr>
            </a:lvl1pPr>
          </a:lstStyle>
          <a:p>
            <a:r>
              <a:rPr lang="en-US" altLang="zh-CN" dirty="0"/>
              <a:t>X/R={[0]R</a:t>
            </a:r>
            <a:r>
              <a:rPr lang="zh-CN" altLang="en-US" dirty="0"/>
              <a:t>，</a:t>
            </a:r>
            <a:r>
              <a:rPr lang="en-US" altLang="zh-CN" dirty="0"/>
              <a:t>[1]R</a:t>
            </a:r>
            <a:r>
              <a:rPr lang="zh-CN" altLang="en-US" dirty="0"/>
              <a:t>，</a:t>
            </a:r>
            <a:r>
              <a:rPr lang="en-US" altLang="zh-CN" dirty="0"/>
              <a:t> [2]R}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57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08/21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两大定律三大元素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D6E56DF-63A4-41B2-B578-2E91C1E025C6}"/>
              </a:ext>
            </a:extLst>
          </p:cNvPr>
          <p:cNvSpPr txBox="1"/>
          <p:nvPr/>
        </p:nvSpPr>
        <p:spPr>
          <a:xfrm>
            <a:off x="4659976" y="1613159"/>
            <a:ext cx="28720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交换律  结合律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C0E96E-830E-4DC9-B044-57E09ED66136}"/>
              </a:ext>
            </a:extLst>
          </p:cNvPr>
          <p:cNvSpPr txBox="1"/>
          <p:nvPr/>
        </p:nvSpPr>
        <p:spPr>
          <a:xfrm>
            <a:off x="1400353" y="2126264"/>
            <a:ext cx="96448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单位元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零元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θ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逆元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a^-1</a:t>
            </a:r>
          </a:p>
          <a:p>
            <a:pPr algn="ctr"/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一个代数系统有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元素才可能有逆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6E8BEC-B401-464D-9610-00EA0D5FDCAE}"/>
              </a:ext>
            </a:extLst>
          </p:cNvPr>
          <p:cNvSpPr txBox="1"/>
          <p:nvPr/>
        </p:nvSpPr>
        <p:spPr>
          <a:xfrm>
            <a:off x="2948938" y="3562187"/>
            <a:ext cx="1336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半群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B14739-A00F-490B-BF12-BC1DCA1DF154}"/>
              </a:ext>
            </a:extLst>
          </p:cNvPr>
          <p:cNvSpPr txBox="1"/>
          <p:nvPr/>
        </p:nvSpPr>
        <p:spPr>
          <a:xfrm>
            <a:off x="5343697" y="4952367"/>
            <a:ext cx="3049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可换单元半群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CE8D093-3876-489E-8E86-C5FD297935B8}"/>
              </a:ext>
            </a:extLst>
          </p:cNvPr>
          <p:cNvSpPr txBox="1"/>
          <p:nvPr/>
        </p:nvSpPr>
        <p:spPr>
          <a:xfrm>
            <a:off x="5856316" y="3562187"/>
            <a:ext cx="2024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单元半群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CBDEDA-32DA-438E-9C1F-A6F5202FC046}"/>
              </a:ext>
            </a:extLst>
          </p:cNvPr>
          <p:cNvSpPr txBox="1"/>
          <p:nvPr/>
        </p:nvSpPr>
        <p:spPr>
          <a:xfrm>
            <a:off x="2613196" y="4927587"/>
            <a:ext cx="2007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可换半群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34ECD38-5D14-42E9-AD3C-4CED6216BB3E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4285210" y="3854575"/>
            <a:ext cx="1571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823AD3D-D243-4D82-B83F-498B09ABD1A7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3617074" y="4146962"/>
            <a:ext cx="0" cy="78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E8D5688-E2D0-4278-AE3C-874826418AF3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6868390" y="4146962"/>
            <a:ext cx="1" cy="80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365A9FB-C993-4FBF-9938-86A50AA2F9EA}"/>
              </a:ext>
            </a:extLst>
          </p:cNvPr>
          <p:cNvSpPr txBox="1"/>
          <p:nvPr/>
        </p:nvSpPr>
        <p:spPr>
          <a:xfrm>
            <a:off x="9106249" y="3552517"/>
            <a:ext cx="737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群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B3F500C-307A-4128-B0BA-1E784D0F7DF3}"/>
              </a:ext>
            </a:extLst>
          </p:cNvPr>
          <p:cNvSpPr txBox="1"/>
          <p:nvPr/>
        </p:nvSpPr>
        <p:spPr>
          <a:xfrm>
            <a:off x="2351113" y="4235852"/>
            <a:ext cx="1521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交换律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14096EB-B679-4CDF-BABF-62FFDA7CDCB9}"/>
              </a:ext>
            </a:extLst>
          </p:cNvPr>
          <p:cNvSpPr txBox="1"/>
          <p:nvPr/>
        </p:nvSpPr>
        <p:spPr>
          <a:xfrm>
            <a:off x="2026571" y="3199527"/>
            <a:ext cx="1521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结合律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505C73-3EB7-4015-8C8D-8B1DFD8D7883}"/>
              </a:ext>
            </a:extLst>
          </p:cNvPr>
          <p:cNvSpPr txBox="1"/>
          <p:nvPr/>
        </p:nvSpPr>
        <p:spPr>
          <a:xfrm>
            <a:off x="5595847" y="4235852"/>
            <a:ext cx="1521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交换律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75158D-7DBE-44D0-A246-DDE7882422AE}"/>
              </a:ext>
            </a:extLst>
          </p:cNvPr>
          <p:cNvSpPr txBox="1"/>
          <p:nvPr/>
        </p:nvSpPr>
        <p:spPr>
          <a:xfrm>
            <a:off x="4309802" y="3321685"/>
            <a:ext cx="1521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有</a:t>
            </a: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</a:t>
            </a:r>
            <a:endParaRPr lang="zh-CN" altLang="en-US" sz="28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CD9B673-0F34-4728-BD71-4DF7DB134477}"/>
              </a:ext>
            </a:extLst>
          </p:cNvPr>
          <p:cNvSpPr txBox="1"/>
          <p:nvPr/>
        </p:nvSpPr>
        <p:spPr>
          <a:xfrm>
            <a:off x="7588486" y="3281237"/>
            <a:ext cx="1843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都有</a:t>
            </a: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a^-1</a:t>
            </a:r>
            <a:endParaRPr lang="zh-CN" altLang="en-US" sz="28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31D43CE-34E7-47BD-B9A8-3208031D49A3}"/>
              </a:ext>
            </a:extLst>
          </p:cNvPr>
          <p:cNvCxnSpPr>
            <a:cxnSpLocks/>
            <a:stCxn id="24" idx="3"/>
            <a:endCxn id="38" idx="1"/>
          </p:cNvCxnSpPr>
          <p:nvPr/>
        </p:nvCxnSpPr>
        <p:spPr>
          <a:xfrm flipV="1">
            <a:off x="7880465" y="3844905"/>
            <a:ext cx="1225784" cy="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0727EAA-EC70-471E-828F-3372A35D3D42}"/>
              </a:ext>
            </a:extLst>
          </p:cNvPr>
          <p:cNvSpPr txBox="1"/>
          <p:nvPr/>
        </p:nvSpPr>
        <p:spPr>
          <a:xfrm>
            <a:off x="7926878" y="4952367"/>
            <a:ext cx="30493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可换群</a:t>
            </a:r>
            <a:endParaRPr lang="en-US" altLang="zh-CN" dirty="0"/>
          </a:p>
          <a:p>
            <a:pPr algn="ctr"/>
            <a:r>
              <a:rPr lang="zh-CN" altLang="en-US" dirty="0"/>
              <a:t>（阿贝尔群）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2CBC884-60A2-4D94-AC68-9DADD3F47999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9451571" y="4146962"/>
            <a:ext cx="2" cy="80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50E6769-ECFF-4062-96C7-850C752E0354}"/>
              </a:ext>
            </a:extLst>
          </p:cNvPr>
          <p:cNvSpPr txBox="1"/>
          <p:nvPr/>
        </p:nvSpPr>
        <p:spPr>
          <a:xfrm>
            <a:off x="8179028" y="4235852"/>
            <a:ext cx="1521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交换律</a:t>
            </a:r>
          </a:p>
        </p:txBody>
      </p:sp>
    </p:spTree>
    <p:extLst>
      <p:ext uri="{BB962C8B-B14F-4D97-AF65-F5344CB8AC3E}">
        <p14:creationId xmlns:p14="http://schemas.microsoft.com/office/powerpoint/2010/main" val="37493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08/21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两大定律三大元素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8" name="文本框 28673">
            <a:extLst>
              <a:ext uri="{FF2B5EF4-FFF2-40B4-BE49-F238E27FC236}">
                <a16:creationId xmlns:a16="http://schemas.microsoft.com/office/drawing/2014/main" id="{81D7055C-9BF2-491D-A4BF-45890B525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98" y="1904865"/>
            <a:ext cx="8424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在              中</a:t>
            </a:r>
            <a:r>
              <a:rPr lang="en-US" altLang="zh-CN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,  Q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为有理数集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28672">
                <a:extLst>
                  <a:ext uri="{FF2B5EF4-FFF2-40B4-BE49-F238E27FC236}">
                    <a16:creationId xmlns:a16="http://schemas.microsoft.com/office/drawing/2014/main" id="{EDFA8A29-E612-4F8A-9001-379924F42B64}"/>
                  </a:ext>
                </a:extLst>
              </p:cNvPr>
              <p:cNvSpPr txBox="1"/>
              <p:nvPr/>
            </p:nvSpPr>
            <p:spPr bwMode="auto">
              <a:xfrm>
                <a:off x="1706562" y="1954433"/>
                <a:ext cx="181382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3" name="对象 28672">
                <a:extLst>
                  <a:ext uri="{FF2B5EF4-FFF2-40B4-BE49-F238E27FC236}">
                    <a16:creationId xmlns:a16="http://schemas.microsoft.com/office/drawing/2014/main" id="{EDFA8A29-E612-4F8A-9001-379924F42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6562" y="1954433"/>
                <a:ext cx="181382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对象 28683">
                <a:extLst>
                  <a:ext uri="{FF2B5EF4-FFF2-40B4-BE49-F238E27FC236}">
                    <a16:creationId xmlns:a16="http://schemas.microsoft.com/office/drawing/2014/main" id="{9EFFDA71-76BD-4A34-B054-A1E107096AAD}"/>
                  </a:ext>
                </a:extLst>
              </p:cNvPr>
              <p:cNvSpPr txBox="1"/>
              <p:nvPr/>
            </p:nvSpPr>
            <p:spPr bwMode="auto">
              <a:xfrm>
                <a:off x="6670010" y="1870801"/>
                <a:ext cx="4452417" cy="652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4" name="对象 28683">
                <a:extLst>
                  <a:ext uri="{FF2B5EF4-FFF2-40B4-BE49-F238E27FC236}">
                    <a16:creationId xmlns:a16="http://schemas.microsoft.com/office/drawing/2014/main" id="{9EFFDA71-76BD-4A34-B054-A1E107096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0010" y="1870801"/>
                <a:ext cx="4452417" cy="652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对象 28671">
                <a:extLst>
                  <a:ext uri="{FF2B5EF4-FFF2-40B4-BE49-F238E27FC236}">
                    <a16:creationId xmlns:a16="http://schemas.microsoft.com/office/drawing/2014/main" id="{A23CCE5B-3F06-4DAC-A27A-AC90FCBD5FC7}"/>
                  </a:ext>
                </a:extLst>
              </p:cNvPr>
              <p:cNvSpPr txBox="1"/>
              <p:nvPr/>
            </p:nvSpPr>
            <p:spPr bwMode="auto">
              <a:xfrm>
                <a:off x="1084579" y="2489640"/>
                <a:ext cx="8424862" cy="671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giao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>
                    <a:latin typeface="宋刻本字体" panose="02000000000000000000" pitchFamily="2" charset="-122"/>
                    <a:ea typeface="宋刻本字体" panose="02000000000000000000" pitchFamily="2" charset="-122"/>
                  </a:rPr>
                  <a:t>的运算性质有哪些，是群吗</a:t>
                </a:r>
              </a:p>
            </p:txBody>
          </p:sp>
        </mc:Choice>
        <mc:Fallback xmlns="">
          <p:sp>
            <p:nvSpPr>
              <p:cNvPr id="46" name="对象 28671">
                <a:extLst>
                  <a:ext uri="{FF2B5EF4-FFF2-40B4-BE49-F238E27FC236}">
                    <a16:creationId xmlns:a16="http://schemas.microsoft.com/office/drawing/2014/main" id="{A23CCE5B-3F06-4DAC-A27A-AC90FCBD5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579" y="2489640"/>
                <a:ext cx="8424862" cy="671513"/>
              </a:xfrm>
              <a:prstGeom prst="rect">
                <a:avLst/>
              </a:prstGeom>
              <a:blipFill>
                <a:blip r:embed="rId4"/>
                <a:stretch>
                  <a:fillRect t="-12613" b="-144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对象 29695">
                <a:extLst>
                  <a:ext uri="{FF2B5EF4-FFF2-40B4-BE49-F238E27FC236}">
                    <a16:creationId xmlns:a16="http://schemas.microsoft.com/office/drawing/2014/main" id="{2488906C-71CC-423B-A11E-A57BFD5FB681}"/>
                  </a:ext>
                </a:extLst>
              </p:cNvPr>
              <p:cNvSpPr txBox="1"/>
              <p:nvPr/>
            </p:nvSpPr>
            <p:spPr bwMode="auto">
              <a:xfrm>
                <a:off x="2149475" y="3351213"/>
                <a:ext cx="4521200" cy="788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1) 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对象 29695">
                <a:extLst>
                  <a:ext uri="{FF2B5EF4-FFF2-40B4-BE49-F238E27FC236}">
                    <a16:creationId xmlns:a16="http://schemas.microsoft.com/office/drawing/2014/main" id="{2488906C-71CC-423B-A11E-A57BFD5FB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9475" y="3351213"/>
                <a:ext cx="4521200" cy="788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对象 29696">
                <a:extLst>
                  <a:ext uri="{FF2B5EF4-FFF2-40B4-BE49-F238E27FC236}">
                    <a16:creationId xmlns:a16="http://schemas.microsoft.com/office/drawing/2014/main" id="{EC400A0F-4CDF-457F-879E-154A06385466}"/>
                  </a:ext>
                </a:extLst>
              </p:cNvPr>
              <p:cNvSpPr txBox="1"/>
              <p:nvPr/>
            </p:nvSpPr>
            <p:spPr bwMode="auto">
              <a:xfrm>
                <a:off x="6662593" y="3354940"/>
                <a:ext cx="4606550" cy="669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对象 29696">
                <a:extLst>
                  <a:ext uri="{FF2B5EF4-FFF2-40B4-BE49-F238E27FC236}">
                    <a16:creationId xmlns:a16="http://schemas.microsoft.com/office/drawing/2014/main" id="{EC400A0F-4CDF-457F-879E-154A063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2593" y="3354940"/>
                <a:ext cx="4606550" cy="669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对象 29697">
                <a:extLst>
                  <a:ext uri="{FF2B5EF4-FFF2-40B4-BE49-F238E27FC236}">
                    <a16:creationId xmlns:a16="http://schemas.microsoft.com/office/drawing/2014/main" id="{B6757E30-E522-4400-B25E-E797F0D1DA1F}"/>
                  </a:ext>
                </a:extLst>
              </p:cNvPr>
              <p:cNvSpPr txBox="1"/>
              <p:nvPr/>
            </p:nvSpPr>
            <p:spPr bwMode="auto">
              <a:xfrm>
                <a:off x="2149475" y="4001199"/>
                <a:ext cx="8882324" cy="8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2) 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giao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对象 29697">
                <a:extLst>
                  <a:ext uri="{FF2B5EF4-FFF2-40B4-BE49-F238E27FC236}">
                    <a16:creationId xmlns:a16="http://schemas.microsoft.com/office/drawing/2014/main" id="{B6757E30-E522-4400-B25E-E797F0D1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9475" y="4001199"/>
                <a:ext cx="8882324" cy="825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对象 29698">
                <a:extLst>
                  <a:ext uri="{FF2B5EF4-FFF2-40B4-BE49-F238E27FC236}">
                    <a16:creationId xmlns:a16="http://schemas.microsoft.com/office/drawing/2014/main" id="{11910564-B66C-4B85-A63A-24F31F6A0D6C}"/>
                  </a:ext>
                </a:extLst>
              </p:cNvPr>
              <p:cNvSpPr txBox="1"/>
              <p:nvPr/>
            </p:nvSpPr>
            <p:spPr bwMode="auto">
              <a:xfrm>
                <a:off x="3091352" y="4595296"/>
                <a:ext cx="4606550" cy="8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对象 29698">
                <a:extLst>
                  <a:ext uri="{FF2B5EF4-FFF2-40B4-BE49-F238E27FC236}">
                    <a16:creationId xmlns:a16="http://schemas.microsoft.com/office/drawing/2014/main" id="{11910564-B66C-4B85-A63A-24F31F6A0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352" y="4595296"/>
                <a:ext cx="4606550" cy="825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对象 29699">
                <a:extLst>
                  <a:ext uri="{FF2B5EF4-FFF2-40B4-BE49-F238E27FC236}">
                    <a16:creationId xmlns:a16="http://schemas.microsoft.com/office/drawing/2014/main" id="{38E21214-41B9-4FF1-8491-FC1B19154CCE}"/>
                  </a:ext>
                </a:extLst>
              </p:cNvPr>
              <p:cNvSpPr txBox="1"/>
              <p:nvPr/>
            </p:nvSpPr>
            <p:spPr bwMode="auto">
              <a:xfrm>
                <a:off x="6861798" y="4577873"/>
                <a:ext cx="41021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对象 29699">
                <a:extLst>
                  <a:ext uri="{FF2B5EF4-FFF2-40B4-BE49-F238E27FC236}">
                    <a16:creationId xmlns:a16="http://schemas.microsoft.com/office/drawing/2014/main" id="{38E21214-41B9-4FF1-8491-FC1B1915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1798" y="4577873"/>
                <a:ext cx="4102100" cy="850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对象 29700">
                <a:extLst>
                  <a:ext uri="{FF2B5EF4-FFF2-40B4-BE49-F238E27FC236}">
                    <a16:creationId xmlns:a16="http://schemas.microsoft.com/office/drawing/2014/main" id="{832DDF78-1F35-4F5E-856A-C8FF04872F2F}"/>
                  </a:ext>
                </a:extLst>
              </p:cNvPr>
              <p:cNvSpPr txBox="1"/>
              <p:nvPr/>
            </p:nvSpPr>
            <p:spPr bwMode="auto">
              <a:xfrm>
                <a:off x="3091352" y="5165727"/>
                <a:ext cx="6129337" cy="8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对象 29700">
                <a:extLst>
                  <a:ext uri="{FF2B5EF4-FFF2-40B4-BE49-F238E27FC236}">
                    <a16:creationId xmlns:a16="http://schemas.microsoft.com/office/drawing/2014/main" id="{832DDF78-1F35-4F5E-856A-C8FF04872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352" y="5165727"/>
                <a:ext cx="6129337" cy="825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对象 29701">
                <a:extLst>
                  <a:ext uri="{FF2B5EF4-FFF2-40B4-BE49-F238E27FC236}">
                    <a16:creationId xmlns:a16="http://schemas.microsoft.com/office/drawing/2014/main" id="{EE427E01-5065-4FC0-92BA-F6DC10D2E234}"/>
                  </a:ext>
                </a:extLst>
              </p:cNvPr>
              <p:cNvSpPr txBox="1"/>
              <p:nvPr/>
            </p:nvSpPr>
            <p:spPr bwMode="auto">
              <a:xfrm>
                <a:off x="3091352" y="5755781"/>
                <a:ext cx="3744912" cy="81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>
                <a:defPPr>
                  <a:defRPr lang="zh-CN"/>
                </a:defPPr>
                <a:lvl1pPr>
                  <a:defRPr sz="32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giao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对象 29701">
                <a:extLst>
                  <a:ext uri="{FF2B5EF4-FFF2-40B4-BE49-F238E27FC236}">
                    <a16:creationId xmlns:a16="http://schemas.microsoft.com/office/drawing/2014/main" id="{EE427E01-5065-4FC0-92BA-F6DC10D2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1352" y="5755781"/>
                <a:ext cx="3744912" cy="815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35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4697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08/21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两大定律三大元素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8" name="文本框 28673">
            <a:extLst>
              <a:ext uri="{FF2B5EF4-FFF2-40B4-BE49-F238E27FC236}">
                <a16:creationId xmlns:a16="http://schemas.microsoft.com/office/drawing/2014/main" id="{81D7055C-9BF2-491D-A4BF-45890B525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98" y="1904865"/>
            <a:ext cx="8424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在              中</a:t>
            </a:r>
            <a:r>
              <a:rPr lang="en-US" altLang="zh-CN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,  Q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为有理数集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对象 28672">
                <a:extLst>
                  <a:ext uri="{FF2B5EF4-FFF2-40B4-BE49-F238E27FC236}">
                    <a16:creationId xmlns:a16="http://schemas.microsoft.com/office/drawing/2014/main" id="{EDFA8A29-E612-4F8A-9001-379924F42B64}"/>
                  </a:ext>
                </a:extLst>
              </p:cNvPr>
              <p:cNvSpPr txBox="1"/>
              <p:nvPr/>
            </p:nvSpPr>
            <p:spPr bwMode="auto">
              <a:xfrm>
                <a:off x="1706562" y="1954433"/>
                <a:ext cx="181382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3" name="对象 28672">
                <a:extLst>
                  <a:ext uri="{FF2B5EF4-FFF2-40B4-BE49-F238E27FC236}">
                    <a16:creationId xmlns:a16="http://schemas.microsoft.com/office/drawing/2014/main" id="{EDFA8A29-E612-4F8A-9001-379924F42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6562" y="1954433"/>
                <a:ext cx="181382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对象 28683">
                <a:extLst>
                  <a:ext uri="{FF2B5EF4-FFF2-40B4-BE49-F238E27FC236}">
                    <a16:creationId xmlns:a16="http://schemas.microsoft.com/office/drawing/2014/main" id="{9EFFDA71-76BD-4A34-B054-A1E107096AAD}"/>
                  </a:ext>
                </a:extLst>
              </p:cNvPr>
              <p:cNvSpPr txBox="1"/>
              <p:nvPr/>
            </p:nvSpPr>
            <p:spPr bwMode="auto">
              <a:xfrm>
                <a:off x="6670010" y="1870801"/>
                <a:ext cx="4452417" cy="652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4" name="对象 28683">
                <a:extLst>
                  <a:ext uri="{FF2B5EF4-FFF2-40B4-BE49-F238E27FC236}">
                    <a16:creationId xmlns:a16="http://schemas.microsoft.com/office/drawing/2014/main" id="{9EFFDA71-76BD-4A34-B054-A1E107096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0010" y="1870801"/>
                <a:ext cx="4452417" cy="652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象 28671">
                <a:extLst>
                  <a:ext uri="{FF2B5EF4-FFF2-40B4-BE49-F238E27FC236}">
                    <a16:creationId xmlns:a16="http://schemas.microsoft.com/office/drawing/2014/main" id="{531D6CF6-91DC-4924-9FAF-5D0BC721F491}"/>
                  </a:ext>
                </a:extLst>
              </p:cNvPr>
              <p:cNvSpPr txBox="1"/>
              <p:nvPr/>
            </p:nvSpPr>
            <p:spPr bwMode="auto">
              <a:xfrm>
                <a:off x="1084579" y="2489640"/>
                <a:ext cx="8424862" cy="671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giao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>
                    <a:latin typeface="宋刻本字体" panose="02000000000000000000" pitchFamily="2" charset="-122"/>
                    <a:ea typeface="宋刻本字体" panose="02000000000000000000" pitchFamily="2" charset="-122"/>
                  </a:rPr>
                  <a:t>的运算性质有哪些，是群吗</a:t>
                </a:r>
              </a:p>
            </p:txBody>
          </p:sp>
        </mc:Choice>
        <mc:Fallback xmlns="">
          <p:sp>
            <p:nvSpPr>
              <p:cNvPr id="16" name="对象 28671">
                <a:extLst>
                  <a:ext uri="{FF2B5EF4-FFF2-40B4-BE49-F238E27FC236}">
                    <a16:creationId xmlns:a16="http://schemas.microsoft.com/office/drawing/2014/main" id="{531D6CF6-91DC-4924-9FAF-5D0BC721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579" y="2489640"/>
                <a:ext cx="8424862" cy="671513"/>
              </a:xfrm>
              <a:prstGeom prst="rect">
                <a:avLst/>
              </a:prstGeom>
              <a:blipFill>
                <a:blip r:embed="rId4"/>
                <a:stretch>
                  <a:fillRect t="-12613" b="-144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象 30720">
                <a:extLst>
                  <a:ext uri="{FF2B5EF4-FFF2-40B4-BE49-F238E27FC236}">
                    <a16:creationId xmlns:a16="http://schemas.microsoft.com/office/drawing/2014/main" id="{298955F5-1885-4F60-B1B1-CAE61368D5A7}"/>
                  </a:ext>
                </a:extLst>
              </p:cNvPr>
              <p:cNvSpPr txBox="1"/>
              <p:nvPr/>
            </p:nvSpPr>
            <p:spPr bwMode="auto">
              <a:xfrm>
                <a:off x="911640" y="3128607"/>
                <a:ext cx="5729287" cy="788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ctrlP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3200" i="1" dirty="0">
                  <a:solidFill>
                    <a:srgbClr val="00000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7" name="对象 30720">
                <a:extLst>
                  <a:ext uri="{FF2B5EF4-FFF2-40B4-BE49-F238E27FC236}">
                    <a16:creationId xmlns:a16="http://schemas.microsoft.com/office/drawing/2014/main" id="{298955F5-1885-4F60-B1B1-CAE61368D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1640" y="3128607"/>
                <a:ext cx="5729287" cy="788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30721">
                <a:extLst>
                  <a:ext uri="{FF2B5EF4-FFF2-40B4-BE49-F238E27FC236}">
                    <a16:creationId xmlns:a16="http://schemas.microsoft.com/office/drawing/2014/main" id="{CB6BF0EB-9C4B-48DB-A99A-DF584499FBA1}"/>
                  </a:ext>
                </a:extLst>
              </p:cNvPr>
              <p:cNvSpPr txBox="1"/>
              <p:nvPr/>
            </p:nvSpPr>
            <p:spPr bwMode="auto">
              <a:xfrm>
                <a:off x="6750050" y="3123406"/>
                <a:ext cx="2206625" cy="692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sz="3200" i="1" dirty="0">
                  <a:solidFill>
                    <a:srgbClr val="00000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8" name="对象 30721">
                <a:extLst>
                  <a:ext uri="{FF2B5EF4-FFF2-40B4-BE49-F238E27FC236}">
                    <a16:creationId xmlns:a16="http://schemas.microsoft.com/office/drawing/2014/main" id="{CB6BF0EB-9C4B-48DB-A99A-DF584499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0050" y="3123406"/>
                <a:ext cx="2206625" cy="6921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象 30729">
                <a:extLst>
                  <a:ext uri="{FF2B5EF4-FFF2-40B4-BE49-F238E27FC236}">
                    <a16:creationId xmlns:a16="http://schemas.microsoft.com/office/drawing/2014/main" id="{F5941F61-859A-488E-8F0F-13D3C6776F5A}"/>
                  </a:ext>
                </a:extLst>
              </p:cNvPr>
              <p:cNvSpPr txBox="1"/>
              <p:nvPr/>
            </p:nvSpPr>
            <p:spPr bwMode="auto">
              <a:xfrm>
                <a:off x="9219160" y="3048034"/>
                <a:ext cx="1422400" cy="798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3200" i="1" dirty="0">
                  <a:solidFill>
                    <a:srgbClr val="00000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9" name="对象 30729">
                <a:extLst>
                  <a:ext uri="{FF2B5EF4-FFF2-40B4-BE49-F238E27FC236}">
                    <a16:creationId xmlns:a16="http://schemas.microsoft.com/office/drawing/2014/main" id="{F5941F61-859A-488E-8F0F-13D3C677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19160" y="3048034"/>
                <a:ext cx="1422400" cy="7985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对象 30723">
                <a:extLst>
                  <a:ext uri="{FF2B5EF4-FFF2-40B4-BE49-F238E27FC236}">
                    <a16:creationId xmlns:a16="http://schemas.microsoft.com/office/drawing/2014/main" id="{C5E72338-0492-4B35-A99B-E2F196DFD3C5}"/>
                  </a:ext>
                </a:extLst>
              </p:cNvPr>
              <p:cNvSpPr txBox="1"/>
              <p:nvPr/>
            </p:nvSpPr>
            <p:spPr bwMode="auto">
              <a:xfrm>
                <a:off x="3624810" y="3832360"/>
                <a:ext cx="2763838" cy="6715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>
                <a:defPPr>
                  <a:defRPr lang="zh-CN"/>
                </a:defPPr>
                <a:lvl1pPr>
                  <a:defRPr sz="30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•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6" name="对象 30723">
                <a:extLst>
                  <a:ext uri="{FF2B5EF4-FFF2-40B4-BE49-F238E27FC236}">
                    <a16:creationId xmlns:a16="http://schemas.microsoft.com/office/drawing/2014/main" id="{C5E72338-0492-4B35-A99B-E2F196DFD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4810" y="3832360"/>
                <a:ext cx="2763838" cy="671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对象 30724">
                <a:extLst>
                  <a:ext uri="{FF2B5EF4-FFF2-40B4-BE49-F238E27FC236}">
                    <a16:creationId xmlns:a16="http://schemas.microsoft.com/office/drawing/2014/main" id="{0DBCE612-8A1E-468D-95F3-19AE9D181487}"/>
                  </a:ext>
                </a:extLst>
              </p:cNvPr>
              <p:cNvSpPr txBox="1"/>
              <p:nvPr/>
            </p:nvSpPr>
            <p:spPr bwMode="auto">
              <a:xfrm>
                <a:off x="1084580" y="3779992"/>
                <a:ext cx="2692762" cy="638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>
                <a:defPPr>
                  <a:defRPr lang="zh-CN"/>
                </a:defPPr>
                <a:lvl1pPr>
                  <a:defRPr sz="30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7" name="对象 30724">
                <a:extLst>
                  <a:ext uri="{FF2B5EF4-FFF2-40B4-BE49-F238E27FC236}">
                    <a16:creationId xmlns:a16="http://schemas.microsoft.com/office/drawing/2014/main" id="{0DBCE612-8A1E-468D-95F3-19AE9D18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580" y="3779992"/>
                <a:ext cx="2692762" cy="638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对象 30725">
                <a:extLst>
                  <a:ext uri="{FF2B5EF4-FFF2-40B4-BE49-F238E27FC236}">
                    <a16:creationId xmlns:a16="http://schemas.microsoft.com/office/drawing/2014/main" id="{CEEAF02A-CC16-42C0-9312-0E46C56318A8}"/>
                  </a:ext>
                </a:extLst>
              </p:cNvPr>
              <p:cNvSpPr txBox="1"/>
              <p:nvPr/>
            </p:nvSpPr>
            <p:spPr bwMode="auto">
              <a:xfrm>
                <a:off x="6730868" y="3813882"/>
                <a:ext cx="216535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>
                <a:defPPr>
                  <a:defRPr lang="zh-CN"/>
                </a:defPPr>
                <a:lvl1pPr>
                  <a:defRPr sz="30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29" name="对象 30725">
                <a:extLst>
                  <a:ext uri="{FF2B5EF4-FFF2-40B4-BE49-F238E27FC236}">
                    <a16:creationId xmlns:a16="http://schemas.microsoft.com/office/drawing/2014/main" id="{CEEAF02A-CC16-42C0-9312-0E46C563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0868" y="3813882"/>
                <a:ext cx="2165350" cy="679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对象 30726">
                <a:extLst>
                  <a:ext uri="{FF2B5EF4-FFF2-40B4-BE49-F238E27FC236}">
                    <a16:creationId xmlns:a16="http://schemas.microsoft.com/office/drawing/2014/main" id="{24336D3B-A7A1-4AFB-B96F-803E48660088}"/>
                  </a:ext>
                </a:extLst>
              </p:cNvPr>
              <p:cNvSpPr txBox="1"/>
              <p:nvPr/>
            </p:nvSpPr>
            <p:spPr bwMode="auto">
              <a:xfrm>
                <a:off x="9238438" y="3779992"/>
                <a:ext cx="1035050" cy="627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>
                <a:defPPr>
                  <a:defRPr lang="zh-CN"/>
                </a:defPPr>
                <a:lvl1pPr>
                  <a:defRPr sz="3000" i="1">
                    <a:solidFill>
                      <a:srgbClr val="00000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32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zh-CN" altLang="en-US" sz="32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0" name="对象 30726">
                <a:extLst>
                  <a:ext uri="{FF2B5EF4-FFF2-40B4-BE49-F238E27FC236}">
                    <a16:creationId xmlns:a16="http://schemas.microsoft.com/office/drawing/2014/main" id="{24336D3B-A7A1-4AFB-B96F-803E48660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38438" y="3779992"/>
                <a:ext cx="1035050" cy="6270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1743">
            <a:extLst>
              <a:ext uri="{FF2B5EF4-FFF2-40B4-BE49-F238E27FC236}">
                <a16:creationId xmlns:a16="http://schemas.microsoft.com/office/drawing/2014/main" id="{FA93AB77-9442-412C-B491-73F0C6E90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146" y="4385841"/>
            <a:ext cx="29924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设</a:t>
            </a:r>
            <a:r>
              <a:rPr lang="en-US" altLang="zh-CN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的逆元为</a:t>
            </a:r>
            <a:r>
              <a:rPr lang="en-US" altLang="zh-CN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对象 31752">
                <a:extLst>
                  <a:ext uri="{FF2B5EF4-FFF2-40B4-BE49-F238E27FC236}">
                    <a16:creationId xmlns:a16="http://schemas.microsoft.com/office/drawing/2014/main" id="{D7821FE6-0AE9-4BD4-8FF8-779C851D4848}"/>
                  </a:ext>
                </a:extLst>
              </p:cNvPr>
              <p:cNvSpPr txBox="1"/>
              <p:nvPr/>
            </p:nvSpPr>
            <p:spPr bwMode="auto">
              <a:xfrm>
                <a:off x="1084579" y="4375305"/>
                <a:ext cx="2625725" cy="808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5) 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1" name="对象 31752">
                <a:extLst>
                  <a:ext uri="{FF2B5EF4-FFF2-40B4-BE49-F238E27FC236}">
                    <a16:creationId xmlns:a16="http://schemas.microsoft.com/office/drawing/2014/main" id="{D7821FE6-0AE9-4BD4-8FF8-779C851D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4579" y="4375305"/>
                <a:ext cx="2625725" cy="8080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对象 31753">
                <a:extLst>
                  <a:ext uri="{FF2B5EF4-FFF2-40B4-BE49-F238E27FC236}">
                    <a16:creationId xmlns:a16="http://schemas.microsoft.com/office/drawing/2014/main" id="{B4B67AEF-0BFC-417D-8CC7-B62E786655B4}"/>
                  </a:ext>
                </a:extLst>
              </p:cNvPr>
              <p:cNvSpPr txBox="1"/>
              <p:nvPr/>
            </p:nvSpPr>
            <p:spPr bwMode="auto">
              <a:xfrm>
                <a:off x="6706089" y="4430867"/>
                <a:ext cx="2900363" cy="752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giao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2" name="对象 31753">
                <a:extLst>
                  <a:ext uri="{FF2B5EF4-FFF2-40B4-BE49-F238E27FC236}">
                    <a16:creationId xmlns:a16="http://schemas.microsoft.com/office/drawing/2014/main" id="{B4B67AEF-0BFC-417D-8CC7-B62E78665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6089" y="4430867"/>
                <a:ext cx="2900363" cy="7524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对象 31754">
                <a:extLst>
                  <a:ext uri="{FF2B5EF4-FFF2-40B4-BE49-F238E27FC236}">
                    <a16:creationId xmlns:a16="http://schemas.microsoft.com/office/drawing/2014/main" id="{32F01AC9-AB6C-4030-B09B-4A9049BC919A}"/>
                  </a:ext>
                </a:extLst>
              </p:cNvPr>
              <p:cNvSpPr txBox="1"/>
              <p:nvPr/>
            </p:nvSpPr>
            <p:spPr bwMode="auto">
              <a:xfrm>
                <a:off x="1807306" y="5252904"/>
                <a:ext cx="3101975" cy="755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3" name="对象 31754">
                <a:extLst>
                  <a:ext uri="{FF2B5EF4-FFF2-40B4-BE49-F238E27FC236}">
                    <a16:creationId xmlns:a16="http://schemas.microsoft.com/office/drawing/2014/main" id="{32F01AC9-AB6C-4030-B09B-4A9049BC9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7306" y="5252904"/>
                <a:ext cx="3101975" cy="7556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对象 31755">
                <a:extLst>
                  <a:ext uri="{FF2B5EF4-FFF2-40B4-BE49-F238E27FC236}">
                    <a16:creationId xmlns:a16="http://schemas.microsoft.com/office/drawing/2014/main" id="{31ED7742-B913-4586-8C5A-A2D185B714DD}"/>
                  </a:ext>
                </a:extLst>
              </p:cNvPr>
              <p:cNvSpPr txBox="1"/>
              <p:nvPr/>
            </p:nvSpPr>
            <p:spPr bwMode="auto">
              <a:xfrm>
                <a:off x="5078569" y="5109262"/>
                <a:ext cx="1895475" cy="1471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4" name="对象 31755">
                <a:extLst>
                  <a:ext uri="{FF2B5EF4-FFF2-40B4-BE49-F238E27FC236}">
                    <a16:creationId xmlns:a16="http://schemas.microsoft.com/office/drawing/2014/main" id="{31ED7742-B913-4586-8C5A-A2D185B71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8569" y="5109262"/>
                <a:ext cx="1895475" cy="14716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对象 31756">
                <a:extLst>
                  <a:ext uri="{FF2B5EF4-FFF2-40B4-BE49-F238E27FC236}">
                    <a16:creationId xmlns:a16="http://schemas.microsoft.com/office/drawing/2014/main" id="{78DE3D9B-9B5C-40B7-9E7E-1DFE62F80C9C}"/>
                  </a:ext>
                </a:extLst>
              </p:cNvPr>
              <p:cNvSpPr txBox="1"/>
              <p:nvPr/>
            </p:nvSpPr>
            <p:spPr bwMode="auto">
              <a:xfrm>
                <a:off x="9935324" y="5252904"/>
                <a:ext cx="1773238" cy="822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altLang="zh-CN" sz="3200" dirty="0">
                    <a:latin typeface="宋刻本字体" panose="02000000000000000000" pitchFamily="2" charset="-122"/>
                    <a:ea typeface="宋刻本字体" panose="02000000000000000000" pitchFamily="2" charset="-122"/>
                  </a:rPr>
                  <a:t>)</a:t>
                </a:r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5" name="对象 31756">
                <a:extLst>
                  <a:ext uri="{FF2B5EF4-FFF2-40B4-BE49-F238E27FC236}">
                    <a16:creationId xmlns:a16="http://schemas.microsoft.com/office/drawing/2014/main" id="{78DE3D9B-9B5C-40B7-9E7E-1DFE62F80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35324" y="5252904"/>
                <a:ext cx="1773238" cy="822325"/>
              </a:xfrm>
              <a:prstGeom prst="rect">
                <a:avLst/>
              </a:prstGeom>
              <a:blipFill>
                <a:blip r:embed="rId16"/>
                <a:stretch>
                  <a:fillRect t="-10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对象 31757">
                <a:extLst>
                  <a:ext uri="{FF2B5EF4-FFF2-40B4-BE49-F238E27FC236}">
                    <a16:creationId xmlns:a16="http://schemas.microsoft.com/office/drawing/2014/main" id="{444A7FD5-42AE-4544-B8AE-0890D65ACE2B}"/>
                  </a:ext>
                </a:extLst>
              </p:cNvPr>
              <p:cNvSpPr txBox="1"/>
              <p:nvPr/>
            </p:nvSpPr>
            <p:spPr bwMode="auto">
              <a:xfrm>
                <a:off x="7634148" y="5101852"/>
                <a:ext cx="3170024" cy="132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4" name="对象 31757">
                <a:extLst>
                  <a:ext uri="{FF2B5EF4-FFF2-40B4-BE49-F238E27FC236}">
                    <a16:creationId xmlns:a16="http://schemas.microsoft.com/office/drawing/2014/main" id="{444A7FD5-42AE-4544-B8AE-0890D65AC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4148" y="5101852"/>
                <a:ext cx="3170024" cy="13223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>
            <a:extLst>
              <a:ext uri="{FF2B5EF4-FFF2-40B4-BE49-F238E27FC236}">
                <a16:creationId xmlns:a16="http://schemas.microsoft.com/office/drawing/2014/main" id="{9CB98E3F-A921-490A-B8C6-F1E952DB8B95}"/>
              </a:ext>
            </a:extLst>
          </p:cNvPr>
          <p:cNvSpPr txBox="1"/>
          <p:nvPr/>
        </p:nvSpPr>
        <p:spPr>
          <a:xfrm>
            <a:off x="8896218" y="544539"/>
            <a:ext cx="25282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(R-{0}, ÷)</a:t>
            </a:r>
          </a:p>
          <a:p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(Q-{1}, </a:t>
            </a:r>
            <a:r>
              <a:rPr lang="en-US" altLang="zh-CN" sz="3200" dirty="0" err="1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giao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)</a:t>
            </a:r>
            <a:endParaRPr lang="en-US" altLang="zh-CN" sz="3200" dirty="0">
              <a:solidFill>
                <a:schemeClr val="tx1"/>
              </a:solidFill>
              <a:latin typeface="宋刻本字体" panose="02000000000000000000" pitchFamily="2" charset="-122"/>
              <a:ea typeface="宋刻本字体" panose="02000000000000000000" pitchFamily="2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73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A8067FA-3886-4084-9017-28329A88D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6517"/>
              </p:ext>
            </p:extLst>
          </p:nvPr>
        </p:nvGraphicFramePr>
        <p:xfrm>
          <a:off x="911639" y="1613160"/>
          <a:ext cx="10343793" cy="470890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447931">
                  <a:extLst>
                    <a:ext uri="{9D8B030D-6E8A-4147-A177-3AD203B41FA5}">
                      <a16:colId xmlns:a16="http://schemas.microsoft.com/office/drawing/2014/main" val="3866520404"/>
                    </a:ext>
                  </a:extLst>
                </a:gridCol>
                <a:gridCol w="3447931">
                  <a:extLst>
                    <a:ext uri="{9D8B030D-6E8A-4147-A177-3AD203B41FA5}">
                      <a16:colId xmlns:a16="http://schemas.microsoft.com/office/drawing/2014/main" val="2114036724"/>
                    </a:ext>
                  </a:extLst>
                </a:gridCol>
                <a:gridCol w="3447931">
                  <a:extLst>
                    <a:ext uri="{9D8B030D-6E8A-4147-A177-3AD203B41FA5}">
                      <a16:colId xmlns:a16="http://schemas.microsoft.com/office/drawing/2014/main" val="1111007268"/>
                    </a:ext>
                  </a:extLst>
                </a:gridCol>
              </a:tblGrid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幂集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8.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两大定律三大元素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15.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哈密尔顿通</a:t>
                      </a:r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/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回路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576837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2.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德摩根定律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9.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顶点度数和边数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16.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二分图等级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270020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3.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容斥定理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10.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通</a:t>
                      </a:r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/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回路与连通性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u="none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17.</a:t>
                      </a:r>
                      <a:r>
                        <a:rPr lang="zh-CN" altLang="en-US" sz="2800" b="1" u="none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平面图</a:t>
                      </a:r>
                      <a:endParaRPr lang="zh-CN" altLang="en-US" sz="2800" b="1" u="none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8916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4.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关系的五个性质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11.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有向连通图等级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18.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主析范与主合范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898990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5.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闭包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12.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三个矩阵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19.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三种推理证明方法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5085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6.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次序关系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13.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最小生成树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20.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谓词公式的解释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09352"/>
                  </a:ext>
                </a:extLst>
              </a:tr>
              <a:tr h="6727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7.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等价类与商集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14.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欧拉图</a:t>
                      </a:r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/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通</a:t>
                      </a:r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/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回路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sym typeface="Calibri" panose="020F0502020204030204" pitchFamily="34" charset="0"/>
                        </a:rPr>
                        <a:t>21.</a:t>
                      </a:r>
                      <a:r>
                        <a:rPr lang="zh-CN" altLang="en-US" sz="2800" b="1" kern="1200" dirty="0">
                          <a:solidFill>
                            <a:srgbClr val="F46970"/>
                          </a:solidFill>
                          <a:latin typeface="宋刻本字体" panose="02000000000000000000" pitchFamily="2" charset="-122"/>
                          <a:ea typeface="宋刻本字体" panose="02000000000000000000" pitchFamily="2" charset="-122"/>
                          <a:sym typeface="Calibri" panose="020F0502020204030204" pitchFamily="34" charset="0"/>
                        </a:rPr>
                        <a:t>谓词公式的推理</a:t>
                      </a:r>
                      <a:endParaRPr lang="zh-CN" altLang="en-US" sz="2800" b="1" kern="1200" dirty="0">
                        <a:solidFill>
                          <a:srgbClr val="F46970"/>
                        </a:solidFill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Calibri" panose="020F0502020204030204" pitchFamily="34" charset="0"/>
                        <a:sym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912852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FCB989EE-CD2F-4839-965C-CCACED4A7A79}"/>
              </a:ext>
            </a:extLst>
          </p:cNvPr>
          <p:cNvGrpSpPr/>
          <p:nvPr/>
        </p:nvGrpSpPr>
        <p:grpSpPr>
          <a:xfrm>
            <a:off x="0" y="535942"/>
            <a:ext cx="6443978" cy="1077218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4ADDACED-6D6F-4A41-8A9B-05A1CAA20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15268F27-769D-49B3-B8E0-DCC1838B4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汇总预览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21</a:t>
              </a:r>
              <a:r>
                <a:rPr lang="zh-CN" altLang="en-US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个考点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09/21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顶点度数和边数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D50B7B-1E49-4AD8-973C-32409E217C2A}"/>
                  </a:ext>
                </a:extLst>
              </p:cNvPr>
              <p:cNvSpPr txBox="1"/>
              <p:nvPr/>
            </p:nvSpPr>
            <p:spPr>
              <a:xfrm>
                <a:off x="2982077" y="1250354"/>
                <a:ext cx="6093228" cy="1436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3200" dirty="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7D50B7B-1E49-4AD8-973C-32409E21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77" y="1250354"/>
                <a:ext cx="6093228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6">
            <a:extLst>
              <a:ext uri="{FF2B5EF4-FFF2-40B4-BE49-F238E27FC236}">
                <a16:creationId xmlns:a16="http://schemas.microsoft.com/office/drawing/2014/main" id="{3F2FCC5C-7C18-4A70-A1A0-0E06D1A2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337" y="2501555"/>
            <a:ext cx="10137603" cy="148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某次开会的人员到会后相互握手与奇数个人握手的人数一定是偶数。 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FBDD14E1-C703-4120-A761-FA22D566A696}"/>
              </a:ext>
            </a:extLst>
          </p:cNvPr>
          <p:cNvGrpSpPr>
            <a:grpSpLocks/>
          </p:cNvGrpSpPr>
          <p:nvPr/>
        </p:nvGrpSpPr>
        <p:grpSpPr bwMode="auto">
          <a:xfrm>
            <a:off x="2200814" y="4070040"/>
            <a:ext cx="4618810" cy="587376"/>
            <a:chOff x="855" y="1675"/>
            <a:chExt cx="2652" cy="370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D123ECCE-3F58-416C-B769-1324B6489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" y="1675"/>
              <a:ext cx="1148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开会人员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A01B7200-1EEF-40AD-9595-0A7275757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" y="1675"/>
              <a:ext cx="63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结点</a:t>
              </a: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D1BBEE8C-727E-4F99-BC99-FE28038E4C4E}"/>
              </a:ext>
            </a:extLst>
          </p:cNvPr>
          <p:cNvGrpSpPr>
            <a:grpSpLocks/>
          </p:cNvGrpSpPr>
          <p:nvPr/>
        </p:nvGrpSpPr>
        <p:grpSpPr bwMode="auto">
          <a:xfrm>
            <a:off x="1814828" y="4656190"/>
            <a:ext cx="6156325" cy="587374"/>
            <a:chOff x="643" y="2227"/>
            <a:chExt cx="3878" cy="370"/>
          </a:xfrm>
        </p:grpSpPr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E6F5ACEC-6C32-4926-ADF8-BEAF47E0F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" y="2227"/>
              <a:ext cx="174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相互握手的人 </a:t>
              </a:r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0BF7514D-C100-453B-8F20-44D6DBEEF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5" y="2227"/>
              <a:ext cx="1746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结点之间的边 </a:t>
              </a:r>
            </a:p>
          </p:txBody>
        </p:sp>
      </p:grpSp>
      <p:sp>
        <p:nvSpPr>
          <p:cNvPr id="29" name="Text Box 17">
            <a:extLst>
              <a:ext uri="{FF2B5EF4-FFF2-40B4-BE49-F238E27FC236}">
                <a16:creationId xmlns:a16="http://schemas.microsoft.com/office/drawing/2014/main" id="{0CD49F0F-475B-41BB-A636-51784FE5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329208"/>
            <a:ext cx="82296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与奇数个人握手者对应图中的奇次数结点 </a:t>
            </a:r>
          </a:p>
        </p:txBody>
      </p:sp>
      <p:sp>
        <p:nvSpPr>
          <p:cNvPr id="30" name="Text Box 18">
            <a:extLst>
              <a:ext uri="{FF2B5EF4-FFF2-40B4-BE49-F238E27FC236}">
                <a16:creationId xmlns:a16="http://schemas.microsoft.com/office/drawing/2014/main" id="{15290961-8FFE-40DA-AE49-C3A711564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434" y="5977262"/>
            <a:ext cx="793908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根据定理，奇次数结点的个数为偶数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799E081-BDEB-4550-90AB-3582FE22EA82}"/>
              </a:ext>
            </a:extLst>
          </p:cNvPr>
          <p:cNvSpPr txBox="1"/>
          <p:nvPr/>
        </p:nvSpPr>
        <p:spPr>
          <a:xfrm>
            <a:off x="8250966" y="4341156"/>
            <a:ext cx="2378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无向简单图</a:t>
            </a:r>
          </a:p>
        </p:txBody>
      </p:sp>
    </p:spTree>
    <p:extLst>
      <p:ext uri="{BB962C8B-B14F-4D97-AF65-F5344CB8AC3E}">
        <p14:creationId xmlns:p14="http://schemas.microsoft.com/office/powerpoint/2010/main" val="82144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09/21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顶点度数和边数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9" name="Text Box 6">
            <a:extLst>
              <a:ext uri="{FF2B5EF4-FFF2-40B4-BE49-F238E27FC236}">
                <a16:creationId xmlns:a16="http://schemas.microsoft.com/office/drawing/2014/main" id="{3386DCB7-FEB9-41D3-BE39-8DA9A0F26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717" y="1543004"/>
            <a:ext cx="9145386" cy="148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设图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9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个结点，每个结点的次数不是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就是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6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证明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中至少有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6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次结点或至少有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6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次结点 </a:t>
            </a: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FFB59BCA-95B9-422D-83BB-CE97CDA73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903" y="3538675"/>
            <a:ext cx="88392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根据图论中定理，任何图中奇次结点数为偶数 </a:t>
            </a:r>
          </a:p>
        </p:txBody>
      </p:sp>
      <p:sp>
        <p:nvSpPr>
          <p:cNvPr id="28" name="Text Box 9">
            <a:extLst>
              <a:ext uri="{FF2B5EF4-FFF2-40B4-BE49-F238E27FC236}">
                <a16:creationId xmlns:a16="http://schemas.microsoft.com/office/drawing/2014/main" id="{6B121410-514F-4128-A527-601CB137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2040" y="4208600"/>
            <a:ext cx="69304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次结点的个数只能为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0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6</a:t>
            </a:r>
            <a:r>
              <a:rPr lang="zh-CN" altLang="en-US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8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31700823-86CE-49B3-8975-2657AAEB3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5102" y="4861697"/>
            <a:ext cx="721733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对应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6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次结点的个数则为</a:t>
            </a:r>
            <a:r>
              <a:rPr lang="en-US" altLang="zh-CN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9</a:t>
            </a:r>
            <a:r>
              <a:rPr lang="zh-CN" altLang="en-US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3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 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26556B1-5256-4530-95A3-E9E035E56295}"/>
              </a:ext>
            </a:extLst>
          </p:cNvPr>
          <p:cNvCxnSpPr/>
          <p:nvPr/>
        </p:nvCxnSpPr>
        <p:spPr>
          <a:xfrm>
            <a:off x="6394103" y="5281173"/>
            <a:ext cx="0" cy="334963"/>
          </a:xfrm>
          <a:prstGeom prst="line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93EF631-AADD-4830-9D49-04B10BC758D7}"/>
              </a:ext>
            </a:extLst>
          </p:cNvPr>
          <p:cNvCxnSpPr/>
          <p:nvPr/>
        </p:nvCxnSpPr>
        <p:spPr>
          <a:xfrm>
            <a:off x="7043391" y="5281173"/>
            <a:ext cx="0" cy="334963"/>
          </a:xfrm>
          <a:prstGeom prst="line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C202A43-8A72-4B0A-A789-CCA16D8EEADA}"/>
              </a:ext>
            </a:extLst>
          </p:cNvPr>
          <p:cNvCxnSpPr/>
          <p:nvPr/>
        </p:nvCxnSpPr>
        <p:spPr>
          <a:xfrm>
            <a:off x="7618066" y="5281173"/>
            <a:ext cx="0" cy="334963"/>
          </a:xfrm>
          <a:prstGeom prst="line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B1A07D7-7040-4867-8A34-1AA581D3F727}"/>
              </a:ext>
            </a:extLst>
          </p:cNvPr>
          <p:cNvCxnSpPr/>
          <p:nvPr/>
        </p:nvCxnSpPr>
        <p:spPr>
          <a:xfrm>
            <a:off x="8267353" y="5281173"/>
            <a:ext cx="0" cy="334963"/>
          </a:xfrm>
          <a:prstGeom prst="line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932676D-5D32-4F04-9514-64F9511C218F}"/>
              </a:ext>
            </a:extLst>
          </p:cNvPr>
          <p:cNvCxnSpPr/>
          <p:nvPr/>
        </p:nvCxnSpPr>
        <p:spPr>
          <a:xfrm>
            <a:off x="8843616" y="5281173"/>
            <a:ext cx="0" cy="334963"/>
          </a:xfrm>
          <a:prstGeom prst="line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34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10/21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通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回路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CE24848-E78E-49B4-B61B-8EEA534627EF}"/>
              </a:ext>
            </a:extLst>
          </p:cNvPr>
          <p:cNvSpPr txBox="1"/>
          <p:nvPr/>
        </p:nvSpPr>
        <p:spPr>
          <a:xfrm>
            <a:off x="2118359" y="1870749"/>
            <a:ext cx="90539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各边全不同的通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/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回路  简单通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/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回路（一笔画）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FBA2CA-4D5F-47A6-AD29-9A8E5F502C09}"/>
              </a:ext>
            </a:extLst>
          </p:cNvPr>
          <p:cNvSpPr txBox="1"/>
          <p:nvPr/>
        </p:nvSpPr>
        <p:spPr>
          <a:xfrm>
            <a:off x="2118359" y="2455524"/>
            <a:ext cx="7457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各点全不同的通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/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回路  基本通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/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回路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9F2628-7AF6-43BE-8A9B-3158FE1071C9}"/>
              </a:ext>
            </a:extLst>
          </p:cNvPr>
          <p:cNvSpPr txBox="1"/>
          <p:nvPr/>
        </p:nvSpPr>
        <p:spPr>
          <a:xfrm>
            <a:off x="1849582" y="3297890"/>
            <a:ext cx="9943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，如果它的任何两结点间均是可达</a:t>
            </a:r>
          </a:p>
          <a:p>
            <a:r>
              <a:rPr lang="zh-CN" altLang="en-US" dirty="0"/>
              <a:t>的，则称图</a:t>
            </a:r>
            <a:r>
              <a:rPr lang="en-US" altLang="zh-CN" dirty="0"/>
              <a:t>G</a:t>
            </a:r>
            <a:r>
              <a:rPr lang="zh-CN" altLang="en-US" dirty="0"/>
              <a:t>为连通图；否则，称为非连通图。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71B978-9AAA-42B4-B59A-30FDB98820C1}"/>
              </a:ext>
            </a:extLst>
          </p:cNvPr>
          <p:cNvSpPr txBox="1"/>
          <p:nvPr/>
        </p:nvSpPr>
        <p:spPr>
          <a:xfrm>
            <a:off x="1223717" y="4503889"/>
            <a:ext cx="9943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弱连通：如果忽略边的方向后其无向图是连通的</a:t>
            </a:r>
          </a:p>
          <a:p>
            <a:r>
              <a:rPr lang="zh-CN" altLang="en-US" dirty="0"/>
              <a:t>单向连通：如果其任何两点间至少存在一向是可达的</a:t>
            </a:r>
          </a:p>
          <a:p>
            <a:r>
              <a:rPr lang="zh-CN" altLang="en-US" dirty="0"/>
              <a:t>强连通：如果其任何两点间均是互相可达的（有循环）</a:t>
            </a:r>
          </a:p>
        </p:txBody>
      </p:sp>
    </p:spTree>
    <p:extLst>
      <p:ext uri="{BB962C8B-B14F-4D97-AF65-F5344CB8AC3E}">
        <p14:creationId xmlns:p14="http://schemas.microsoft.com/office/powerpoint/2010/main" val="1640821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11F8FAD-6B75-4FDC-AAA9-8EC5B4654DA3}"/>
              </a:ext>
            </a:extLst>
          </p:cNvPr>
          <p:cNvSpPr txBox="1"/>
          <p:nvPr/>
        </p:nvSpPr>
        <p:spPr>
          <a:xfrm>
            <a:off x="1223717" y="4503889"/>
            <a:ext cx="9943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弱连通：如果忽略边的方向后其无向图是连通的</a:t>
            </a:r>
          </a:p>
          <a:p>
            <a:r>
              <a:rPr lang="zh-CN" altLang="en-US" dirty="0"/>
              <a:t>单向连通：如果其任何两点间至少存在一向是可达的</a:t>
            </a:r>
          </a:p>
          <a:p>
            <a:r>
              <a:rPr lang="zh-CN" altLang="en-US" dirty="0"/>
              <a:t>强连通：如果其任何两点间均是互相可达的（有循环）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0A5961-2DA9-4AB9-A5D7-BB73797984A5}"/>
              </a:ext>
            </a:extLst>
          </p:cNvPr>
          <p:cNvSpPr txBox="1"/>
          <p:nvPr/>
        </p:nvSpPr>
        <p:spPr>
          <a:xfrm>
            <a:off x="9585959" y="1029609"/>
            <a:ext cx="18608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写最高级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单向连通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6E8CC24-F21F-4EE9-8F4E-8635B1785F78}"/>
              </a:ext>
            </a:extLst>
          </p:cNvPr>
          <p:cNvGrpSpPr/>
          <p:nvPr/>
        </p:nvGrpSpPr>
        <p:grpSpPr>
          <a:xfrm>
            <a:off x="2371197" y="614761"/>
            <a:ext cx="6462448" cy="3370698"/>
            <a:chOff x="2554077" y="1251941"/>
            <a:chExt cx="6462448" cy="3370698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4C8C8B3A-4C6D-43CB-9CD5-4E9F2E13B8E7}"/>
                </a:ext>
              </a:extLst>
            </p:cNvPr>
            <p:cNvCxnSpPr/>
            <p:nvPr/>
          </p:nvCxnSpPr>
          <p:spPr>
            <a:xfrm flipV="1">
              <a:off x="3512975" y="2061065"/>
              <a:ext cx="1629295" cy="13466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684C8E8F-479A-46AE-A658-B91DE5C0A834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83" y="3749466"/>
              <a:ext cx="1945178" cy="7481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53D18AD-45F3-4386-B95F-84D1300CB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3123" y="3030358"/>
              <a:ext cx="1667466" cy="12612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D3FC64B-753F-40A9-8E22-0CC0A4CC79C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094" y="2046506"/>
              <a:ext cx="2086495" cy="6878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907847D-9724-4A51-A478-F643C713C8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6681" y="2422821"/>
              <a:ext cx="249288" cy="16128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D603522-89B1-47CB-BCB8-9FC16DA1C59D}"/>
                </a:ext>
              </a:extLst>
            </p:cNvPr>
            <p:cNvSpPr/>
            <p:nvPr/>
          </p:nvSpPr>
          <p:spPr>
            <a:xfrm>
              <a:off x="3140139" y="3450274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9B7BD621-996B-48DB-A79A-6A6CB3501CFA}"/>
                </a:ext>
              </a:extLst>
            </p:cNvPr>
            <p:cNvSpPr/>
            <p:nvPr/>
          </p:nvSpPr>
          <p:spPr>
            <a:xfrm>
              <a:off x="7924907" y="2676358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B4C68FE-35F7-405A-8E3A-195CB128EAAC}"/>
                </a:ext>
              </a:extLst>
            </p:cNvPr>
            <p:cNvSpPr/>
            <p:nvPr/>
          </p:nvSpPr>
          <p:spPr>
            <a:xfrm>
              <a:off x="5656043" y="4238945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2FCE26B-D314-4699-9E2C-6DD2E1FB6600}"/>
                </a:ext>
              </a:extLst>
            </p:cNvPr>
            <p:cNvSpPr/>
            <p:nvPr/>
          </p:nvSpPr>
          <p:spPr>
            <a:xfrm>
              <a:off x="5193148" y="1830093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ext Box 19">
              <a:extLst>
                <a:ext uri="{FF2B5EF4-FFF2-40B4-BE49-F238E27FC236}">
                  <a16:creationId xmlns:a16="http://schemas.microsoft.com/office/drawing/2014/main" id="{F7B45939-7416-48E1-8E44-FEF530EE0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077" y="3236153"/>
              <a:ext cx="738677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v1</a:t>
              </a:r>
            </a:p>
          </p:txBody>
        </p:sp>
        <p:sp>
          <p:nvSpPr>
            <p:cNvPr id="46" name="Text Box 19">
              <a:extLst>
                <a:ext uri="{FF2B5EF4-FFF2-40B4-BE49-F238E27FC236}">
                  <a16:creationId xmlns:a16="http://schemas.microsoft.com/office/drawing/2014/main" id="{A9929561-FBC4-4609-8DEC-DBBA3505B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0305" y="1251941"/>
              <a:ext cx="593730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v2</a:t>
              </a:r>
            </a:p>
          </p:txBody>
        </p:sp>
        <p:sp>
          <p:nvSpPr>
            <p:cNvPr id="47" name="Text Box 19">
              <a:extLst>
                <a:ext uri="{FF2B5EF4-FFF2-40B4-BE49-F238E27FC236}">
                  <a16:creationId xmlns:a16="http://schemas.microsoft.com/office/drawing/2014/main" id="{4E3EFC63-726E-44C3-8E8A-ECBF4B320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885" y="3709657"/>
              <a:ext cx="855722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v3</a:t>
              </a:r>
            </a:p>
          </p:txBody>
        </p:sp>
        <p:sp>
          <p:nvSpPr>
            <p:cNvPr id="48" name="Text Box 19">
              <a:extLst>
                <a:ext uri="{FF2B5EF4-FFF2-40B4-BE49-F238E27FC236}">
                  <a16:creationId xmlns:a16="http://schemas.microsoft.com/office/drawing/2014/main" id="{D6CC0774-C463-46B7-85B9-728432F6C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2413" y="2649196"/>
              <a:ext cx="584112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v4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9" name="Text Box 19">
              <a:extLst>
                <a:ext uri="{FF2B5EF4-FFF2-40B4-BE49-F238E27FC236}">
                  <a16:creationId xmlns:a16="http://schemas.microsoft.com/office/drawing/2014/main" id="{9770CB57-AAF7-45A1-9439-382084D26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874" y="2275819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e1</a:t>
              </a:r>
            </a:p>
          </p:txBody>
        </p:sp>
        <p:sp>
          <p:nvSpPr>
            <p:cNvPr id="50" name="Text Box 19">
              <a:extLst>
                <a:ext uri="{FF2B5EF4-FFF2-40B4-BE49-F238E27FC236}">
                  <a16:creationId xmlns:a16="http://schemas.microsoft.com/office/drawing/2014/main" id="{6F127A46-D20A-4EF9-8963-770023814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206" y="2732480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e3</a:t>
              </a:r>
            </a:p>
          </p:txBody>
        </p:sp>
        <p:sp>
          <p:nvSpPr>
            <p:cNvPr id="51" name="Text Box 19">
              <a:extLst>
                <a:ext uri="{FF2B5EF4-FFF2-40B4-BE49-F238E27FC236}">
                  <a16:creationId xmlns:a16="http://schemas.microsoft.com/office/drawing/2014/main" id="{5727FFE2-0FB9-4351-A8FB-126E11E7D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84" y="1767586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e4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id="{D8E3693F-8D73-4AB7-BB7B-DBB388D8C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84" y="3049735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e5</a:t>
              </a:r>
            </a:p>
          </p:txBody>
        </p:sp>
        <p:sp>
          <p:nvSpPr>
            <p:cNvPr id="53" name="Text Box 19">
              <a:extLst>
                <a:ext uri="{FF2B5EF4-FFF2-40B4-BE49-F238E27FC236}">
                  <a16:creationId xmlns:a16="http://schemas.microsoft.com/office/drawing/2014/main" id="{4431C989-2055-42D4-A15E-4564E5E6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524" y="4035682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e2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C59192-F55C-4288-8A43-136835674CC9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32" name="矩形 1">
              <a:extLst>
                <a:ext uri="{FF2B5EF4-FFF2-40B4-BE49-F238E27FC236}">
                  <a16:creationId xmlns:a16="http://schemas.microsoft.com/office/drawing/2014/main" id="{7E00F9C9-E085-4B61-902A-A16369875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B42FD982-B4CE-4730-B990-52EC41190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11/21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有向连通图等级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324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12/21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三个矩阵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230474-4F97-45CF-8C4F-26A032C656EB}"/>
              </a:ext>
            </a:extLst>
          </p:cNvPr>
          <p:cNvGrpSpPr/>
          <p:nvPr/>
        </p:nvGrpSpPr>
        <p:grpSpPr>
          <a:xfrm>
            <a:off x="2371197" y="614761"/>
            <a:ext cx="6462448" cy="3370698"/>
            <a:chOff x="2554077" y="1251941"/>
            <a:chExt cx="6462448" cy="3370698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19F7C93-D96B-41DB-BF7B-F6061F47D428}"/>
                </a:ext>
              </a:extLst>
            </p:cNvPr>
            <p:cNvCxnSpPr/>
            <p:nvPr/>
          </p:nvCxnSpPr>
          <p:spPr>
            <a:xfrm flipV="1">
              <a:off x="3512975" y="2061065"/>
              <a:ext cx="1629295" cy="13466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8771AEA-0AB1-4464-A4F4-E9B0E3505FAD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83" y="3749466"/>
              <a:ext cx="1945178" cy="7481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437C1BE-B8DE-4C93-865B-600E9C957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3123" y="3030358"/>
              <a:ext cx="1667466" cy="12612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814D064-80E0-428C-81D6-F2F343DC688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094" y="2046506"/>
              <a:ext cx="2086495" cy="6878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399AF0B-4B55-4CC4-A6B8-75B144D0D5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6681" y="2422821"/>
              <a:ext cx="249288" cy="16128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A18BB8E-CCE2-43F3-9AE0-55EFE6D50D87}"/>
                </a:ext>
              </a:extLst>
            </p:cNvPr>
            <p:cNvSpPr/>
            <p:nvPr/>
          </p:nvSpPr>
          <p:spPr>
            <a:xfrm>
              <a:off x="3140139" y="3450274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F73BE92-E168-41E5-9A19-F8B0C051FE52}"/>
                </a:ext>
              </a:extLst>
            </p:cNvPr>
            <p:cNvSpPr/>
            <p:nvPr/>
          </p:nvSpPr>
          <p:spPr>
            <a:xfrm>
              <a:off x="7924907" y="2676358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3029516-C209-4E0F-B435-74F0D018BC9C}"/>
                </a:ext>
              </a:extLst>
            </p:cNvPr>
            <p:cNvSpPr/>
            <p:nvPr/>
          </p:nvSpPr>
          <p:spPr>
            <a:xfrm>
              <a:off x="5656043" y="4238945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8C35A20-BF08-4CFC-884F-B923BF0C9154}"/>
                </a:ext>
              </a:extLst>
            </p:cNvPr>
            <p:cNvSpPr/>
            <p:nvPr/>
          </p:nvSpPr>
          <p:spPr>
            <a:xfrm>
              <a:off x="5193148" y="1830093"/>
              <a:ext cx="372836" cy="372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B0ECAD30-8179-4865-AC3B-F274090EE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077" y="3236153"/>
              <a:ext cx="738677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v1</a:t>
              </a:r>
            </a:p>
          </p:txBody>
        </p:sp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A1E606AA-A64B-42A9-A9A4-0FE28D6B5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0305" y="1251941"/>
              <a:ext cx="593730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v2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191C3F76-C065-4D37-B2F8-B987BEE46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7885" y="3709657"/>
              <a:ext cx="855722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v3</a:t>
              </a:r>
            </a:p>
          </p:txBody>
        </p:sp>
        <p:sp>
          <p:nvSpPr>
            <p:cNvPr id="26" name="Text Box 19">
              <a:extLst>
                <a:ext uri="{FF2B5EF4-FFF2-40B4-BE49-F238E27FC236}">
                  <a16:creationId xmlns:a16="http://schemas.microsoft.com/office/drawing/2014/main" id="{E21B97C4-3C97-449B-B89C-B2ECF75E7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2413" y="2649196"/>
              <a:ext cx="584112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v4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FFA63E40-0461-43D9-A329-AB094DC95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874" y="2275819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e1</a:t>
              </a:r>
            </a:p>
          </p:txBody>
        </p:sp>
        <p:sp>
          <p:nvSpPr>
            <p:cNvPr id="28" name="Text Box 19">
              <a:extLst>
                <a:ext uri="{FF2B5EF4-FFF2-40B4-BE49-F238E27FC236}">
                  <a16:creationId xmlns:a16="http://schemas.microsoft.com/office/drawing/2014/main" id="{289E910B-E35A-4D21-9A85-0BA631C27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206" y="2732480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e3</a:t>
              </a:r>
            </a:p>
          </p:txBody>
        </p:sp>
        <p:sp>
          <p:nvSpPr>
            <p:cNvPr id="29" name="Text Box 19">
              <a:extLst>
                <a:ext uri="{FF2B5EF4-FFF2-40B4-BE49-F238E27FC236}">
                  <a16:creationId xmlns:a16="http://schemas.microsoft.com/office/drawing/2014/main" id="{660ACBE9-C43B-4393-8A9C-279BB9049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84" y="1767586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e4</a:t>
              </a:r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D05F50F7-A98B-49F6-9B81-39659E2FD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8984" y="3049735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e5</a:t>
              </a:r>
            </a:p>
          </p:txBody>
        </p:sp>
        <p:sp>
          <p:nvSpPr>
            <p:cNvPr id="31" name="Text Box 19">
              <a:extLst>
                <a:ext uri="{FF2B5EF4-FFF2-40B4-BE49-F238E27FC236}">
                  <a16:creationId xmlns:a16="http://schemas.microsoft.com/office/drawing/2014/main" id="{F84084C4-9858-430C-82B6-18141959B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9524" y="4035682"/>
              <a:ext cx="715744" cy="586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e2</a:t>
              </a:r>
            </a:p>
          </p:txBody>
        </p:sp>
      </p:grp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15065FA-B2ED-42C7-BCB4-2C6F5969D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587901"/>
              </p:ext>
            </p:extLst>
          </p:nvPr>
        </p:nvGraphicFramePr>
        <p:xfrm>
          <a:off x="9041770" y="2197841"/>
          <a:ext cx="2841432" cy="2110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xMath" r:id="rId3" imgW="1179360" imgH="876240" progId="Equation.AxMath">
                  <p:embed/>
                </p:oleObj>
              </mc:Choice>
              <mc:Fallback>
                <p:oleObj name="AxMath" r:id="rId3" imgW="1179360" imgH="876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1770" y="2197841"/>
                        <a:ext cx="2841432" cy="2110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ED42BA84-9EE9-45F7-BCE5-72F4D605A456}"/>
              </a:ext>
            </a:extLst>
          </p:cNvPr>
          <p:cNvSpPr txBox="1"/>
          <p:nvPr/>
        </p:nvSpPr>
        <p:spPr>
          <a:xfrm>
            <a:off x="7171848" y="2960952"/>
            <a:ext cx="1860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邻接矩阵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4D4802D-58BB-4D3A-A041-9581B82D784B}"/>
              </a:ext>
            </a:extLst>
          </p:cNvPr>
          <p:cNvSpPr txBox="1"/>
          <p:nvPr/>
        </p:nvSpPr>
        <p:spPr>
          <a:xfrm>
            <a:off x="7180880" y="5160526"/>
            <a:ext cx="1860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可达矩阵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58751909-10E3-448F-9E55-3A6212C3A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46579"/>
              </p:ext>
            </p:extLst>
          </p:nvPr>
        </p:nvGraphicFramePr>
        <p:xfrm>
          <a:off x="9012238" y="4473575"/>
          <a:ext cx="2852737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xMath" r:id="rId5" imgW="1183680" imgH="876240" progId="Equation.AxMath">
                  <p:embed/>
                </p:oleObj>
              </mc:Choice>
              <mc:Fallback>
                <p:oleObj name="AxMath" r:id="rId5" imgW="1183680" imgH="87624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15065FA-B2ED-42C7-BCB4-2C6F5969D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2238" y="4473575"/>
                        <a:ext cx="2852737" cy="210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A09877EE-82F2-4F98-A8C6-9FC2B2B49773}"/>
              </a:ext>
            </a:extLst>
          </p:cNvPr>
          <p:cNvSpPr txBox="1"/>
          <p:nvPr/>
        </p:nvSpPr>
        <p:spPr>
          <a:xfrm>
            <a:off x="203790" y="5266244"/>
            <a:ext cx="1860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关联矩阵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6E09FA8-3D06-4390-ABBD-4B89153CB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349819"/>
              </p:ext>
            </p:extLst>
          </p:nvPr>
        </p:nvGraphicFramePr>
        <p:xfrm>
          <a:off x="2208545" y="4581502"/>
          <a:ext cx="4589462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xMath" r:id="rId7" imgW="1904400" imgH="876240" progId="Equation.AxMath">
                  <p:embed/>
                </p:oleObj>
              </mc:Choice>
              <mc:Fallback>
                <p:oleObj name="AxMath" r:id="rId7" imgW="1904400" imgH="876240" progId="Equation.AxMath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58751909-10E3-448F-9E55-3A6212C3A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545" y="4581502"/>
                        <a:ext cx="4589462" cy="210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77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13/21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最小生成树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44DE4EFF-CFE9-461C-9A08-A5F3B03A7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536" y="1898625"/>
            <a:ext cx="8382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找最小生成树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2" panose="05020102010507070707" pitchFamily="18" charset="2"/>
              </a:rPr>
              <a:t>克鲁斯克尔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2" panose="05020102010507070707" pitchFamily="18" charset="2"/>
              </a:rPr>
              <a:t>(Kruskal)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2" panose="05020102010507070707" pitchFamily="18" charset="2"/>
              </a:rPr>
              <a:t>算法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逐次加最小权边，避免回路</a:t>
            </a:r>
          </a:p>
        </p:txBody>
      </p:sp>
      <p:pic>
        <p:nvPicPr>
          <p:cNvPr id="17" name="Picture 47">
            <a:extLst>
              <a:ext uri="{FF2B5EF4-FFF2-40B4-BE49-F238E27FC236}">
                <a16:creationId xmlns:a16="http://schemas.microsoft.com/office/drawing/2014/main" id="{68815182-23B6-4635-8057-68C2CBB8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7" b="15442"/>
          <a:stretch>
            <a:fillRect/>
          </a:stretch>
        </p:blipFill>
        <p:spPr bwMode="auto">
          <a:xfrm>
            <a:off x="1316353" y="3250891"/>
            <a:ext cx="4029075" cy="3286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48">
            <a:extLst>
              <a:ext uri="{FF2B5EF4-FFF2-40B4-BE49-F238E27FC236}">
                <a16:creationId xmlns:a16="http://schemas.microsoft.com/office/drawing/2014/main" id="{A24FAFED-9224-45D6-A6C5-E309E5A0B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724" y="3675417"/>
            <a:ext cx="735012" cy="1116012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9" name="Line 49">
            <a:extLst>
              <a:ext uri="{FF2B5EF4-FFF2-40B4-BE49-F238E27FC236}">
                <a16:creationId xmlns:a16="http://schemas.microsoft.com/office/drawing/2014/main" id="{A02AF6EC-5C40-4D54-860D-AD55AF39D7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4136" y="4851754"/>
            <a:ext cx="685800" cy="1081088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0" name="Line 50">
            <a:extLst>
              <a:ext uri="{FF2B5EF4-FFF2-40B4-BE49-F238E27FC236}">
                <a16:creationId xmlns:a16="http://schemas.microsoft.com/office/drawing/2014/main" id="{A28104D5-7141-4710-8387-847EBEA3A2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52136" y="3672242"/>
            <a:ext cx="722313" cy="1116012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1" name="Line 51">
            <a:extLst>
              <a:ext uri="{FF2B5EF4-FFF2-40B4-BE49-F238E27FC236}">
                <a16:creationId xmlns:a16="http://schemas.microsoft.com/office/drawing/2014/main" id="{69D1DB55-A99C-410C-8542-A6A5AFC295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90136" y="4824767"/>
            <a:ext cx="722313" cy="1147762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2" name="Line 52">
            <a:extLst>
              <a:ext uri="{FF2B5EF4-FFF2-40B4-BE49-F238E27FC236}">
                <a16:creationId xmlns:a16="http://schemas.microsoft.com/office/drawing/2014/main" id="{DDDFF1FC-C505-45B2-9178-747CA0CC5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2136" y="4835879"/>
            <a:ext cx="1447800" cy="0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3" name="Line 53">
            <a:extLst>
              <a:ext uri="{FF2B5EF4-FFF2-40B4-BE49-F238E27FC236}">
                <a16:creationId xmlns:a16="http://schemas.microsoft.com/office/drawing/2014/main" id="{7515880A-3744-4F04-B82F-B7CDE8571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4136" y="3692879"/>
            <a:ext cx="706438" cy="1087438"/>
          </a:xfrm>
          <a:prstGeom prst="line">
            <a:avLst/>
          </a:prstGeom>
          <a:noFill/>
          <a:ln w="5715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4" name="Line 54">
            <a:extLst>
              <a:ext uri="{FF2B5EF4-FFF2-40B4-BE49-F238E27FC236}">
                <a16:creationId xmlns:a16="http://schemas.microsoft.com/office/drawing/2014/main" id="{8B8F914D-1BA0-4B28-A046-71BDC0CC76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7849" y="4850167"/>
            <a:ext cx="747712" cy="1114425"/>
          </a:xfrm>
          <a:prstGeom prst="line">
            <a:avLst/>
          </a:prstGeom>
          <a:noFill/>
          <a:ln w="5715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5" name="Line 55">
            <a:extLst>
              <a:ext uri="{FF2B5EF4-FFF2-40B4-BE49-F238E27FC236}">
                <a16:creationId xmlns:a16="http://schemas.microsoft.com/office/drawing/2014/main" id="{E44764C0-A3F7-4D34-98DE-6B6B505E8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0136" y="5978879"/>
            <a:ext cx="1497013" cy="0"/>
          </a:xfrm>
          <a:prstGeom prst="line">
            <a:avLst/>
          </a:prstGeom>
          <a:noFill/>
          <a:ln w="5715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6" name="Line 56">
            <a:extLst>
              <a:ext uri="{FF2B5EF4-FFF2-40B4-BE49-F238E27FC236}">
                <a16:creationId xmlns:a16="http://schemas.microsoft.com/office/drawing/2014/main" id="{AF8830A9-2A2E-450B-965A-E74FA9F72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0136" y="3659542"/>
            <a:ext cx="1490663" cy="0"/>
          </a:xfrm>
          <a:prstGeom prst="line">
            <a:avLst/>
          </a:prstGeom>
          <a:noFill/>
          <a:ln w="57150">
            <a:solidFill>
              <a:srgbClr val="66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7" name="Line 57">
            <a:extLst>
              <a:ext uri="{FF2B5EF4-FFF2-40B4-BE49-F238E27FC236}">
                <a16:creationId xmlns:a16="http://schemas.microsoft.com/office/drawing/2014/main" id="{B494271D-8369-4E6F-8A7B-069564B116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6711" y="3645254"/>
            <a:ext cx="733425" cy="1165225"/>
          </a:xfrm>
          <a:prstGeom prst="line">
            <a:avLst/>
          </a:prstGeom>
          <a:noFill/>
          <a:ln w="57150">
            <a:solidFill>
              <a:srgbClr val="F7456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5C14D697-8FA1-4D16-B23E-812C3D477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286" y="3169004"/>
            <a:ext cx="52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</a:p>
        </p:txBody>
      </p:sp>
      <p:sp>
        <p:nvSpPr>
          <p:cNvPr id="29" name="Rectangle 59">
            <a:extLst>
              <a:ext uri="{FF2B5EF4-FFF2-40B4-BE49-F238E27FC236}">
                <a16:creationId xmlns:a16="http://schemas.microsoft.com/office/drawing/2014/main" id="{5D5BA4FF-42A2-4797-8462-E00A21FA2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686" y="3978629"/>
            <a:ext cx="52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</a:p>
        </p:txBody>
      </p:sp>
      <p:sp>
        <p:nvSpPr>
          <p:cNvPr id="30" name="Rectangle 60">
            <a:extLst>
              <a:ext uri="{FF2B5EF4-FFF2-40B4-BE49-F238E27FC236}">
                <a16:creationId xmlns:a16="http://schemas.microsoft.com/office/drawing/2014/main" id="{C0E59230-1B11-4AA2-BA55-05FFC010C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086" y="4773967"/>
            <a:ext cx="52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</a:p>
        </p:txBody>
      </p:sp>
      <p:sp>
        <p:nvSpPr>
          <p:cNvPr id="31" name="Rectangle 61">
            <a:extLst>
              <a:ext uri="{FF2B5EF4-FFF2-40B4-BE49-F238E27FC236}">
                <a16:creationId xmlns:a16="http://schemas.microsoft.com/office/drawing/2014/main" id="{6B5B8186-2665-4C32-8C9F-DC1515607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486" y="5507392"/>
            <a:ext cx="5270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735162-5E7B-45AA-879E-56600A07617E}"/>
              </a:ext>
            </a:extLst>
          </p:cNvPr>
          <p:cNvSpPr txBox="1"/>
          <p:nvPr/>
        </p:nvSpPr>
        <p:spPr>
          <a:xfrm>
            <a:off x="6489048" y="3743591"/>
            <a:ext cx="4813636" cy="1312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kumimoji="1"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最小生成树不一定唯一</a:t>
            </a:r>
            <a:endParaRPr lang="en-US" altLang="zh-CN" dirty="0"/>
          </a:p>
          <a:p>
            <a:r>
              <a:rPr lang="zh-CN" altLang="en-US" dirty="0"/>
              <a:t>但是权值一样</a:t>
            </a:r>
            <a:endParaRPr lang="en-US" altLang="zh-CN" dirty="0"/>
          </a:p>
          <a:p>
            <a:r>
              <a:rPr lang="zh-CN" altLang="en-US" dirty="0"/>
              <a:t>考试权值必须写</a:t>
            </a:r>
          </a:p>
        </p:txBody>
      </p:sp>
    </p:spTree>
    <p:extLst>
      <p:ext uri="{BB962C8B-B14F-4D97-AF65-F5344CB8AC3E}">
        <p14:creationId xmlns:p14="http://schemas.microsoft.com/office/powerpoint/2010/main" val="402361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29" grpId="0" autoUpdateAnimBg="0"/>
      <p:bldP spid="30" grpId="0" autoUpdateAnimBg="0"/>
      <p:bldP spid="3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欧拉图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通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回路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B46F683-025A-46C1-9F2A-1DBABFA46165}"/>
              </a:ext>
            </a:extLst>
          </p:cNvPr>
          <p:cNvSpPr txBox="1"/>
          <p:nvPr/>
        </p:nvSpPr>
        <p:spPr>
          <a:xfrm>
            <a:off x="1866153" y="1646838"/>
            <a:ext cx="9155650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欧拉回路  每条边走一次（一笔画，回到起点）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53EC1-FE26-4AB5-9B63-57FFC9CC6880}"/>
              </a:ext>
            </a:extLst>
          </p:cNvPr>
          <p:cNvSpPr txBox="1"/>
          <p:nvPr/>
        </p:nvSpPr>
        <p:spPr>
          <a:xfrm>
            <a:off x="3170664" y="2419462"/>
            <a:ext cx="609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具有欧拉回路的图叫欧拉图。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EC6ADF-550C-4C38-BB96-EFAD8A38F3DF}"/>
              </a:ext>
            </a:extLst>
          </p:cNvPr>
          <p:cNvSpPr txBox="1"/>
          <p:nvPr/>
        </p:nvSpPr>
        <p:spPr>
          <a:xfrm>
            <a:off x="1866153" y="2858282"/>
            <a:ext cx="8701708" cy="1480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每个结点均具有偶次数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（判断是不是欧拉图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/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是否存在欧拉回路）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44FA96-924A-4350-BA8A-E0ED6288D704}"/>
              </a:ext>
            </a:extLst>
          </p:cNvPr>
          <p:cNvSpPr txBox="1"/>
          <p:nvPr/>
        </p:nvSpPr>
        <p:spPr>
          <a:xfrm>
            <a:off x="1776809" y="4338944"/>
            <a:ext cx="9155650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欧拉通路  每条边走一次（一笔画，不用回起点）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E3154E-CED6-409E-935C-C51F165138C6}"/>
              </a:ext>
            </a:extLst>
          </p:cNvPr>
          <p:cNvSpPr txBox="1"/>
          <p:nvPr/>
        </p:nvSpPr>
        <p:spPr>
          <a:xfrm>
            <a:off x="1445451" y="4989691"/>
            <a:ext cx="9576352" cy="1480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ctr"/>
            <a:r>
              <a:rPr lang="zh-CN" altLang="en-US" dirty="0"/>
              <a:t>起点和终点次数均为奇数而其他结点的次数为偶数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（判断是否存在欧拉通路）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152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欧拉图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通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回路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Text Box 6">
            <a:extLst>
              <a:ext uri="{FF2B5EF4-FFF2-40B4-BE49-F238E27FC236}">
                <a16:creationId xmlns:a16="http://schemas.microsoft.com/office/drawing/2014/main" id="{0F0F5A53-B66C-4495-8073-E0E3DA17F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685" y="1597589"/>
            <a:ext cx="10462585" cy="189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个村庄下面各有一个防空洞</a:t>
            </a: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A,B,C,D</a:t>
            </a:r>
            <a:r>
              <a:rPr lang="zh-CN" altLang="en-US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，相邻的两个防空洞之间有地道相通，并且每个防空洞各有一条地道与地面相通。能否安排一条路线，使得每条地道恰好走过一次，既无重复也无遗漏？</a:t>
            </a:r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734CB45D-797E-4024-AAEC-AC3FCBE68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085" y="4205825"/>
            <a:ext cx="7620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B5FD7648-B774-4153-9C3D-3A02F0FAD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3285" y="4205825"/>
            <a:ext cx="11430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460E26C6-0BC6-4085-82BA-BF7170FCF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685" y="4205825"/>
            <a:ext cx="8382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D8E36686-97F7-4B5E-AF87-4327C300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085" y="4205825"/>
            <a:ext cx="0" cy="9906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D6EADA87-523A-4ACF-9A64-417452715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085" y="5348825"/>
            <a:ext cx="0" cy="6096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4" name="Line 12">
            <a:extLst>
              <a:ext uri="{FF2B5EF4-FFF2-40B4-BE49-F238E27FC236}">
                <a16:creationId xmlns:a16="http://schemas.microsoft.com/office/drawing/2014/main" id="{5B526C25-BD88-4743-A0E2-0BF5B74ED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085" y="5958425"/>
            <a:ext cx="18288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5" name="Line 13">
            <a:extLst>
              <a:ext uri="{FF2B5EF4-FFF2-40B4-BE49-F238E27FC236}">
                <a16:creationId xmlns:a16="http://schemas.microsoft.com/office/drawing/2014/main" id="{7BEB76F7-4E41-4934-956D-B6AABCDEA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885" y="4205825"/>
            <a:ext cx="0" cy="17526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6" name="Line 14">
            <a:extLst>
              <a:ext uri="{FF2B5EF4-FFF2-40B4-BE49-F238E27FC236}">
                <a16:creationId xmlns:a16="http://schemas.microsoft.com/office/drawing/2014/main" id="{7B2B862E-EB40-480E-B96B-26331723B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3885" y="5958425"/>
            <a:ext cx="11430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488E1BF4-AD2F-470F-9318-F25E878D6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5" y="4205825"/>
            <a:ext cx="0" cy="381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8" name="Line 16">
            <a:extLst>
              <a:ext uri="{FF2B5EF4-FFF2-40B4-BE49-F238E27FC236}">
                <a16:creationId xmlns:a16="http://schemas.microsoft.com/office/drawing/2014/main" id="{E239C6D5-86C8-4EE7-9274-7320CCBB6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5" y="4739225"/>
            <a:ext cx="0" cy="2286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5998B303-81C2-4C0B-A3D3-D16216000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085" y="4967825"/>
            <a:ext cx="6096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3229C9BC-F402-4600-8A54-5CB945084D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7085" y="4967825"/>
            <a:ext cx="16002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1" name="Line 19">
            <a:extLst>
              <a:ext uri="{FF2B5EF4-FFF2-40B4-BE49-F238E27FC236}">
                <a16:creationId xmlns:a16="http://schemas.microsoft.com/office/drawing/2014/main" id="{D6B79D40-DF4A-440D-A3E2-2ED5FF701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3485" y="4967825"/>
            <a:ext cx="5334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2" name="Line 20">
            <a:extLst>
              <a:ext uri="{FF2B5EF4-FFF2-40B4-BE49-F238E27FC236}">
                <a16:creationId xmlns:a16="http://schemas.microsoft.com/office/drawing/2014/main" id="{47FA4E88-2C5D-494B-8010-B4ED7AA76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5" y="4967825"/>
            <a:ext cx="0" cy="381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3" name="Line 21">
            <a:extLst>
              <a:ext uri="{FF2B5EF4-FFF2-40B4-BE49-F238E27FC236}">
                <a16:creationId xmlns:a16="http://schemas.microsoft.com/office/drawing/2014/main" id="{2B65A981-4B12-4CD6-B0C9-D7190CFF3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685" y="5501225"/>
            <a:ext cx="0" cy="4572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8F97DAAA-0227-4CC9-B540-835C3DBA4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420" y="4015325"/>
            <a:ext cx="169966" cy="381000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00BDFE9F-BF08-4024-94E3-9ADD74A5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285" y="3977226"/>
            <a:ext cx="169967" cy="401849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86D27AAA-F080-4FA3-8DB0-F87D5D56A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125" y="4771738"/>
            <a:ext cx="184885" cy="388876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67720939-D122-42DA-BAF6-6E55E3514E7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6386" y="4476838"/>
            <a:ext cx="179186" cy="310381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4EDC7F00-7C17-4664-A1E0-248D95AC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291" y="4813299"/>
            <a:ext cx="152768" cy="332612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2BB4F57-EFE2-4C80-932D-0B09A4EA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851" y="5790753"/>
            <a:ext cx="172147" cy="375413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96611E32-FBE6-46A0-A743-F1A947975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200" y="5195227"/>
            <a:ext cx="417399" cy="201211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1" name="Text Box 31">
            <a:extLst>
              <a:ext uri="{FF2B5EF4-FFF2-40B4-BE49-F238E27FC236}">
                <a16:creationId xmlns:a16="http://schemas.microsoft.com/office/drawing/2014/main" id="{299313C4-2D4E-4F7A-A0CC-1865700656D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546907" y="4372513"/>
            <a:ext cx="475403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宋刻本字体" panose="02000000000000000000" pitchFamily="2" charset="-122"/>
                <a:ea typeface="宋刻本字体" panose="02000000000000000000" pitchFamily="2" charset="-122"/>
              </a:rPr>
              <a:t>A</a:t>
            </a:r>
          </a:p>
        </p:txBody>
      </p:sp>
      <p:sp>
        <p:nvSpPr>
          <p:cNvPr id="42" name="Text Box 32">
            <a:extLst>
              <a:ext uri="{FF2B5EF4-FFF2-40B4-BE49-F238E27FC236}">
                <a16:creationId xmlns:a16="http://schemas.microsoft.com/office/drawing/2014/main" id="{9E8127AC-3ECF-4592-AC12-DD7A16BC3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085" y="4372513"/>
            <a:ext cx="38534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宋刻本字体" panose="02000000000000000000" pitchFamily="2" charset="-122"/>
                <a:ea typeface="宋刻本字体" panose="02000000000000000000" pitchFamily="2" charset="-122"/>
              </a:rPr>
              <a:t>B</a:t>
            </a:r>
          </a:p>
        </p:txBody>
      </p:sp>
      <p:sp>
        <p:nvSpPr>
          <p:cNvPr id="43" name="Text Box 33">
            <a:extLst>
              <a:ext uri="{FF2B5EF4-FFF2-40B4-BE49-F238E27FC236}">
                <a16:creationId xmlns:a16="http://schemas.microsoft.com/office/drawing/2014/main" id="{96B08DA6-46D4-4BDC-8086-CC252CCF6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198" y="5232938"/>
            <a:ext cx="417400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宋刻本字体" panose="02000000000000000000" pitchFamily="2" charset="-122"/>
                <a:ea typeface="宋刻本字体" panose="02000000000000000000" pitchFamily="2" charset="-122"/>
              </a:rPr>
              <a:t>C</a:t>
            </a:r>
          </a:p>
        </p:txBody>
      </p:sp>
      <p:sp>
        <p:nvSpPr>
          <p:cNvPr id="44" name="Text Box 34">
            <a:extLst>
              <a:ext uri="{FF2B5EF4-FFF2-40B4-BE49-F238E27FC236}">
                <a16:creationId xmlns:a16="http://schemas.microsoft.com/office/drawing/2014/main" id="{2B83BC20-64DD-4832-B340-1068B7F10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1998" y="5232938"/>
            <a:ext cx="425414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5649A5B6-D7EF-4C31-9EF3-0D20FB569F5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38738" y="5253832"/>
            <a:ext cx="162050" cy="322616"/>
          </a:xfrm>
          <a:prstGeom prst="rect">
            <a:avLst/>
          </a:prstGeom>
          <a:solidFill>
            <a:srgbClr val="F46970"/>
          </a:solidFill>
          <a:ln w="222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grpSp>
        <p:nvGrpSpPr>
          <p:cNvPr id="52" name="Group 26">
            <a:extLst>
              <a:ext uri="{FF2B5EF4-FFF2-40B4-BE49-F238E27FC236}">
                <a16:creationId xmlns:a16="http://schemas.microsoft.com/office/drawing/2014/main" id="{C3354573-EDF6-4ED7-B7D1-5DC1BC063743}"/>
              </a:ext>
            </a:extLst>
          </p:cNvPr>
          <p:cNvGrpSpPr>
            <a:grpSpLocks/>
          </p:cNvGrpSpPr>
          <p:nvPr/>
        </p:nvGrpSpPr>
        <p:grpSpPr bwMode="auto">
          <a:xfrm>
            <a:off x="5309281" y="4171725"/>
            <a:ext cx="1600200" cy="1676400"/>
            <a:chOff x="1488" y="1152"/>
            <a:chExt cx="1008" cy="1056"/>
          </a:xfrm>
        </p:grpSpPr>
        <p:sp>
          <p:nvSpPr>
            <p:cNvPr id="53" name="Line 14">
              <a:extLst>
                <a:ext uri="{FF2B5EF4-FFF2-40B4-BE49-F238E27FC236}">
                  <a16:creationId xmlns:a16="http://schemas.microsoft.com/office/drawing/2014/main" id="{69262B89-7E71-414E-B8B2-0DCA7700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152"/>
              <a:ext cx="960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54" name="Line 15">
              <a:extLst>
                <a:ext uri="{FF2B5EF4-FFF2-40B4-BE49-F238E27FC236}">
                  <a16:creationId xmlns:a16="http://schemas.microsoft.com/office/drawing/2014/main" id="{A6557E25-B6E0-4A41-A6F6-698E4AAA7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00"/>
              <a:ext cx="0" cy="100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</p:grpSp>
      <p:sp>
        <p:nvSpPr>
          <p:cNvPr id="55" name="Line 16">
            <a:extLst>
              <a:ext uri="{FF2B5EF4-FFF2-40B4-BE49-F238E27FC236}">
                <a16:creationId xmlns:a16="http://schemas.microsoft.com/office/drawing/2014/main" id="{D67C5258-AA16-46FB-BA93-38F4DECE6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5481" y="5924325"/>
            <a:ext cx="1524000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56" name="Line 17">
            <a:extLst>
              <a:ext uri="{FF2B5EF4-FFF2-40B4-BE49-F238E27FC236}">
                <a16:creationId xmlns:a16="http://schemas.microsoft.com/office/drawing/2014/main" id="{6D587DBE-E434-4552-BA55-193F10568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681" y="4247925"/>
            <a:ext cx="0" cy="16002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57" name="Line 18">
            <a:extLst>
              <a:ext uri="{FF2B5EF4-FFF2-40B4-BE49-F238E27FC236}">
                <a16:creationId xmlns:a16="http://schemas.microsoft.com/office/drawing/2014/main" id="{9BE4B2C7-6AB3-4644-9904-40488CD7F5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5481" y="4171725"/>
            <a:ext cx="685800" cy="8382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58" name="Line 19">
            <a:extLst>
              <a:ext uri="{FF2B5EF4-FFF2-40B4-BE49-F238E27FC236}">
                <a16:creationId xmlns:a16="http://schemas.microsoft.com/office/drawing/2014/main" id="{A87FA971-D907-452D-AC60-99C731CA4B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681" y="5162325"/>
            <a:ext cx="685800" cy="685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59" name="Line 20">
            <a:extLst>
              <a:ext uri="{FF2B5EF4-FFF2-40B4-BE49-F238E27FC236}">
                <a16:creationId xmlns:a16="http://schemas.microsoft.com/office/drawing/2014/main" id="{C4DE8251-1F4A-4A81-A9EA-13AA71B98A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5481" y="5162325"/>
            <a:ext cx="685800" cy="6858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60" name="Line 21">
            <a:extLst>
              <a:ext uri="{FF2B5EF4-FFF2-40B4-BE49-F238E27FC236}">
                <a16:creationId xmlns:a16="http://schemas.microsoft.com/office/drawing/2014/main" id="{A9001D5F-EE74-4C20-90DE-6390472F52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3681" y="4247925"/>
            <a:ext cx="685800" cy="762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61" name="Text Box 22">
            <a:extLst>
              <a:ext uri="{FF2B5EF4-FFF2-40B4-BE49-F238E27FC236}">
                <a16:creationId xmlns:a16="http://schemas.microsoft.com/office/drawing/2014/main" id="{7D66FD14-4303-4FDE-A236-2026CDEAF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481" y="3853674"/>
            <a:ext cx="44144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</a:t>
            </a:r>
          </a:p>
        </p:txBody>
      </p:sp>
      <p:sp>
        <p:nvSpPr>
          <p:cNvPr id="62" name="Text Box 23">
            <a:extLst>
              <a:ext uri="{FF2B5EF4-FFF2-40B4-BE49-F238E27FC236}">
                <a16:creationId xmlns:a16="http://schemas.microsoft.com/office/drawing/2014/main" id="{306582B1-B8D2-473D-AFF5-2F44FA6DF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852" y="3881569"/>
            <a:ext cx="41419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B</a:t>
            </a:r>
          </a:p>
        </p:txBody>
      </p:sp>
      <p:sp>
        <p:nvSpPr>
          <p:cNvPr id="63" name="Text Box 24">
            <a:extLst>
              <a:ext uri="{FF2B5EF4-FFF2-40B4-BE49-F238E27FC236}">
                <a16:creationId xmlns:a16="http://schemas.microsoft.com/office/drawing/2014/main" id="{35C058D6-6871-4230-9C90-CD6131046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994" y="5808438"/>
            <a:ext cx="451062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C</a:t>
            </a:r>
          </a:p>
        </p:txBody>
      </p:sp>
      <p:sp>
        <p:nvSpPr>
          <p:cNvPr id="64" name="Text Box 25">
            <a:extLst>
              <a:ext uri="{FF2B5EF4-FFF2-40B4-BE49-F238E27FC236}">
                <a16:creationId xmlns:a16="http://schemas.microsoft.com/office/drawing/2014/main" id="{238C25D8-C309-4D72-A06B-A99A2EC55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906" y="5775577"/>
            <a:ext cx="46068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</a:p>
        </p:txBody>
      </p:sp>
      <p:sp>
        <p:nvSpPr>
          <p:cNvPr id="65" name="Text Box 33">
            <a:extLst>
              <a:ext uri="{FF2B5EF4-FFF2-40B4-BE49-F238E27FC236}">
                <a16:creationId xmlns:a16="http://schemas.microsoft.com/office/drawing/2014/main" id="{82F05DC3-9063-41A5-97F9-FC84B3A07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662" y="4795280"/>
            <a:ext cx="388546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 algn="ctr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</a:t>
            </a:r>
          </a:p>
        </p:txBody>
      </p:sp>
      <p:sp>
        <p:nvSpPr>
          <p:cNvPr id="66" name="Text Box 28">
            <a:extLst>
              <a:ext uri="{FF2B5EF4-FFF2-40B4-BE49-F238E27FC236}">
                <a16:creationId xmlns:a16="http://schemas.microsoft.com/office/drawing/2014/main" id="{3FAACD62-148E-466B-BBC5-328A45E20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058" y="4721623"/>
            <a:ext cx="3855343" cy="10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deg(A)=deg(B)=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deg(C)=deg(D)=3</a:t>
            </a:r>
          </a:p>
        </p:txBody>
      </p:sp>
      <p:sp>
        <p:nvSpPr>
          <p:cNvPr id="67" name="Text Box 29">
            <a:extLst>
              <a:ext uri="{FF2B5EF4-FFF2-40B4-BE49-F238E27FC236}">
                <a16:creationId xmlns:a16="http://schemas.microsoft.com/office/drawing/2014/main" id="{395F3C86-2099-45E6-8870-72046D3D0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8011" y="5772497"/>
            <a:ext cx="429398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deg(E)=4 </a:t>
            </a:r>
            <a:r>
              <a:rPr lang="zh-CN" altLang="en-US" dirty="0"/>
              <a:t>无欧拉通路</a:t>
            </a:r>
            <a:endParaRPr lang="en-US" altLang="zh-CN" dirty="0"/>
          </a:p>
        </p:txBody>
      </p:sp>
      <p:sp>
        <p:nvSpPr>
          <p:cNvPr id="68" name="Text Box 29">
            <a:extLst>
              <a:ext uri="{FF2B5EF4-FFF2-40B4-BE49-F238E27FC236}">
                <a16:creationId xmlns:a16="http://schemas.microsoft.com/office/drawing/2014/main" id="{DEE3DB70-0CB8-492D-BA0D-B17CE9729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217" y="3582199"/>
            <a:ext cx="3062287" cy="10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谁点谁边什么图</a:t>
            </a:r>
            <a:endParaRPr lang="en-US" altLang="zh-CN" dirty="0"/>
          </a:p>
          <a:p>
            <a:r>
              <a:rPr lang="zh-CN" altLang="en-US" dirty="0"/>
              <a:t>用什么，所以</a:t>
            </a: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8081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15/21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哈密尔顿通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回路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316AA2D-FB33-4A00-8672-168AB01085ED}"/>
              </a:ext>
            </a:extLst>
          </p:cNvPr>
          <p:cNvSpPr txBox="1"/>
          <p:nvPr/>
        </p:nvSpPr>
        <p:spPr>
          <a:xfrm>
            <a:off x="2304944" y="3213817"/>
            <a:ext cx="7381642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哈密尔顿通路 通过每个点一次（非回路）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BAE033-AF32-4059-B702-727E094B4799}"/>
              </a:ext>
            </a:extLst>
          </p:cNvPr>
          <p:cNvSpPr txBox="1"/>
          <p:nvPr/>
        </p:nvSpPr>
        <p:spPr>
          <a:xfrm>
            <a:off x="1997775" y="1690177"/>
            <a:ext cx="8406827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哈密尔顿回路  </a:t>
            </a:r>
            <a:r>
              <a:rPr lang="en-US" altLang="zh-CN" dirty="0"/>
              <a:t> </a:t>
            </a:r>
            <a:r>
              <a:rPr lang="zh-CN" altLang="en-US" dirty="0"/>
              <a:t>通过每个点一次（环游世界）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E39077-CEC6-4E40-AB31-01D4D37F160D}"/>
              </a:ext>
            </a:extLst>
          </p:cNvPr>
          <p:cNvSpPr txBox="1"/>
          <p:nvPr/>
        </p:nvSpPr>
        <p:spPr>
          <a:xfrm>
            <a:off x="3047996" y="2448358"/>
            <a:ext cx="5895537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哈密尔顿图  具有哈密尔顿回路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9FCE01-D332-43C6-9D04-0EE70F8DDE28}"/>
              </a:ext>
            </a:extLst>
          </p:cNvPr>
          <p:cNvSpPr txBox="1"/>
          <p:nvPr/>
        </p:nvSpPr>
        <p:spPr>
          <a:xfrm>
            <a:off x="525946" y="3988182"/>
            <a:ext cx="11350487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zh-CN" dirty="0"/>
              <a:t>无向简单图中每对结点次数之和</a:t>
            </a:r>
            <a:r>
              <a:rPr lang="zh-CN" altLang="en-US" dirty="0"/>
              <a:t>≥</a:t>
            </a:r>
            <a:r>
              <a:rPr lang="en-US" altLang="zh-CN" dirty="0"/>
              <a:t>n</a:t>
            </a:r>
            <a:r>
              <a:rPr lang="zh-CN" altLang="en-US" dirty="0"/>
              <a:t>（判断它是哈密尔顿图）</a:t>
            </a:r>
            <a:endParaRPr lang="zh-CN" altLang="zh-CN" dirty="0"/>
          </a:p>
        </p:txBody>
      </p:sp>
      <p:sp>
        <p:nvSpPr>
          <p:cNvPr id="21" name="矩形 1">
            <a:extLst>
              <a:ext uri="{FF2B5EF4-FFF2-40B4-BE49-F238E27FC236}">
                <a16:creationId xmlns:a16="http://schemas.microsoft.com/office/drawing/2014/main" id="{14978A21-D7C1-4878-A939-D66681FD3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10" y="4777102"/>
            <a:ext cx="11280360" cy="7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无向简单图，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任两个结点度数和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≥n-1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Wingdings 3" panose="05040102010807070707" pitchFamily="18" charset="2"/>
              </a:rPr>
              <a:t>（判断有哈密顿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通路）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  <a:sym typeface="Wingdings 3" panose="050401020108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628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15/21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哈密尔顿通</a:t>
              </a:r>
              <a:r>
                <a:rPr lang="en-US" altLang="zh-CN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/</a:t>
              </a: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回路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5852A49F-9FD3-45D7-B56E-7C6262F0E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979" y="4132547"/>
            <a:ext cx="10243822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SzTx/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5</a:t>
            </a:r>
            <a:r>
              <a:rPr lang="zh-CN" altLang="en-US" dirty="0"/>
              <a:t>个风景点，每个景点均有两条道与其他景点相通，可经过每个景点恰好一次而游完这</a:t>
            </a:r>
            <a:r>
              <a:rPr lang="en-US" altLang="zh-CN" dirty="0"/>
              <a:t>5</a:t>
            </a:r>
            <a:r>
              <a:rPr lang="zh-CN" altLang="en-US" dirty="0"/>
              <a:t>处。</a:t>
            </a:r>
            <a:endParaRPr lang="en-US" altLang="zh-CN" dirty="0"/>
          </a:p>
          <a:p>
            <a:r>
              <a:rPr lang="zh-CN" altLang="en-US" dirty="0"/>
              <a:t>哈密尔顿通路，因为任意两点度数和为</a:t>
            </a:r>
            <a:r>
              <a:rPr lang="en-US" altLang="zh-CN" dirty="0"/>
              <a:t>4</a:t>
            </a:r>
            <a:r>
              <a:rPr lang="zh-CN" altLang="en-US" dirty="0"/>
              <a:t>大于等于</a:t>
            </a:r>
            <a:r>
              <a:rPr lang="en-US" altLang="zh-CN" dirty="0"/>
              <a:t>5-1</a:t>
            </a:r>
            <a:endParaRPr lang="zh-CN" altLang="en-US" dirty="0"/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27A93D69-5A3E-436C-A7D1-306159512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979" y="2086932"/>
            <a:ext cx="10243822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某次会议有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人参加，其中每人都至少有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10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个朋友，这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人围一圆桌入席，每个人相邻的两位都是朋友有可能。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哈密尔顿回路，因为任意两点度数和大于等于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20.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46064489-B050-4085-932F-8CEB8D098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587" y="875360"/>
            <a:ext cx="466686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谁点谁边用什么是什么</a:t>
            </a:r>
          </a:p>
        </p:txBody>
      </p:sp>
    </p:spTree>
    <p:extLst>
      <p:ext uri="{BB962C8B-B14F-4D97-AF65-F5344CB8AC3E}">
        <p14:creationId xmlns:p14="http://schemas.microsoft.com/office/powerpoint/2010/main" val="427279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01/21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幂集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A07BD88-97B5-47F1-BD22-6EC4DFBCAF50}"/>
              </a:ext>
            </a:extLst>
          </p:cNvPr>
          <p:cNvSpPr txBox="1"/>
          <p:nvPr/>
        </p:nvSpPr>
        <p:spPr>
          <a:xfrm>
            <a:off x="2976508" y="1613159"/>
            <a:ext cx="69349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＝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b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(A)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＝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{a}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{b}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{c}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b}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          { 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 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{b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 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b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c}} </a:t>
            </a:r>
          </a:p>
          <a:p>
            <a:pPr eaLnBrk="1" hangingPunct="1">
              <a:defRPr/>
            </a:pP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A=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</a:p>
          <a:p>
            <a:pPr eaLnBrk="1" hangingPunct="1"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(A)={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}</a:t>
            </a:r>
          </a:p>
          <a:p>
            <a:pPr eaLnBrk="1" hangingPunct="1">
              <a:defRPr/>
            </a:pP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defRPr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集合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的幂集</a:t>
            </a:r>
          </a:p>
          <a:p>
            <a:pPr marL="0" indent="0">
              <a:buNone/>
              <a:defRPr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 ={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}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，则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/>
              </a:rPr>
              <a:t>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))={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, {}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}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256AC4-47A6-41AA-8555-136D5A0ABD22}"/>
              </a:ext>
            </a:extLst>
          </p:cNvPr>
          <p:cNvSpPr txBox="1"/>
          <p:nvPr/>
        </p:nvSpPr>
        <p:spPr>
          <a:xfrm>
            <a:off x="2976508" y="679052"/>
            <a:ext cx="38510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元素个数、列出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16/21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二分图等级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E2CC675F-19DA-4B77-B2BA-3AF21A708188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1891455"/>
            <a:ext cx="9614453" cy="3555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是二分图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G=(V1,V2)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的边集，则：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是个匹配：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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E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，且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中任意两边都不相邻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极大匹配：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是匹配，但再加入任一边就不再是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最大匹配：边数最多的极大匹配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完备匹配：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是最大匹配，且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|M|=min{|V1|, |V2|}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完美匹配：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|V1|=|V2|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时的完备匹配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7AB408DB-7653-4A9F-8C11-69CDCE203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2173" y="875360"/>
            <a:ext cx="198782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写最高级</a:t>
            </a:r>
          </a:p>
        </p:txBody>
      </p:sp>
    </p:spTree>
    <p:extLst>
      <p:ext uri="{BB962C8B-B14F-4D97-AF65-F5344CB8AC3E}">
        <p14:creationId xmlns:p14="http://schemas.microsoft.com/office/powerpoint/2010/main" val="3815436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16/21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二分图等级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2" name="Rectangle 3">
            <a:extLst>
              <a:ext uri="{FF2B5EF4-FFF2-40B4-BE49-F238E27FC236}">
                <a16:creationId xmlns:a16="http://schemas.microsoft.com/office/drawing/2014/main" id="{A56232D7-1A26-4F1A-8982-CA88347FEB93}"/>
              </a:ext>
            </a:extLst>
          </p:cNvPr>
          <p:cNvSpPr txBox="1">
            <a:spLocks noChangeArrowheads="1"/>
          </p:cNvSpPr>
          <p:nvPr/>
        </p:nvSpPr>
        <p:spPr>
          <a:xfrm>
            <a:off x="2023289" y="1839564"/>
            <a:ext cx="9178456" cy="2336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(a)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中边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{{v1,v4},{v3,v6}}           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极大匹配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(b)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中边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{{v1,v4},{v2,v5},{v3,v6}}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完备匹配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(c)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中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{{v1,v4},{v2,v5},{v3,v6}}   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完美匹配</a:t>
            </a:r>
          </a:p>
        </p:txBody>
      </p:sp>
      <p:pic>
        <p:nvPicPr>
          <p:cNvPr id="43" name="Picture 4" descr="9T17">
            <a:extLst>
              <a:ext uri="{FF2B5EF4-FFF2-40B4-BE49-F238E27FC236}">
                <a16:creationId xmlns:a16="http://schemas.microsoft.com/office/drawing/2014/main" id="{2D6AB0F6-DADE-46E8-8A1F-5A3DDC25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82" y="3654899"/>
            <a:ext cx="8412797" cy="219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4">
            <a:extLst>
              <a:ext uri="{FF2B5EF4-FFF2-40B4-BE49-F238E27FC236}">
                <a16:creationId xmlns:a16="http://schemas.microsoft.com/office/drawing/2014/main" id="{D9DF7D9F-4F4B-4F52-AF41-3AC7889C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2173" y="875360"/>
            <a:ext cx="198782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写最高级</a:t>
            </a:r>
          </a:p>
        </p:txBody>
      </p:sp>
    </p:spTree>
    <p:extLst>
      <p:ext uri="{BB962C8B-B14F-4D97-AF65-F5344CB8AC3E}">
        <p14:creationId xmlns:p14="http://schemas.microsoft.com/office/powerpoint/2010/main" val="524809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17/21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平面图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523B6C54-AA1A-43B2-BAC2-E9A47D17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24" y="3233530"/>
            <a:ext cx="6845151" cy="263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52753FB-E11E-48FF-9A99-6C36C03E2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8540" y="1813744"/>
            <a:ext cx="781491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8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个面，它们的次数都为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3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除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8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为无限面外，其余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7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个面都是有限面</a:t>
            </a:r>
          </a:p>
        </p:txBody>
      </p:sp>
    </p:spTree>
    <p:extLst>
      <p:ext uri="{BB962C8B-B14F-4D97-AF65-F5344CB8AC3E}">
        <p14:creationId xmlns:p14="http://schemas.microsoft.com/office/powerpoint/2010/main" val="165110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17/21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平面图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8" name="Text Box 5">
            <a:extLst>
              <a:ext uri="{FF2B5EF4-FFF2-40B4-BE49-F238E27FC236}">
                <a16:creationId xmlns:a16="http://schemas.microsoft.com/office/drawing/2014/main" id="{6F729C7D-0D4F-4913-AAA6-4F412B5A5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50" y="3123857"/>
            <a:ext cx="88728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有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个面：</a:t>
            </a:r>
            <a:r>
              <a:rPr lang="en-US" altLang="zh-CN" i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i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i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3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i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i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 </a:t>
            </a:r>
            <a:r>
              <a:rPr lang="en-US" altLang="zh-CN" i="1" dirty="0">
                <a:solidFill>
                  <a:schemeClr val="hlink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 dirty="0">
                <a:solidFill>
                  <a:schemeClr val="hlink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en-US" altLang="zh-CN" baseline="-25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为外部面）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4D1EC735-7C08-4179-B261-84D3C72D8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69" y="5731565"/>
            <a:ext cx="60164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图不连通，其外部面的次数为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53D4991C-0921-48D4-BC7B-59DA479CFA63}"/>
              </a:ext>
            </a:extLst>
          </p:cNvPr>
          <p:cNvGrpSpPr>
            <a:grpSpLocks/>
          </p:cNvGrpSpPr>
          <p:nvPr/>
        </p:nvGrpSpPr>
        <p:grpSpPr bwMode="auto">
          <a:xfrm>
            <a:off x="3167270" y="3902765"/>
            <a:ext cx="2295525" cy="1546225"/>
            <a:chOff x="3780" y="12360"/>
            <a:chExt cx="1800" cy="10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847B541F-752A-4365-8903-FEAB4096D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0" y="12360"/>
              <a:ext cx="720" cy="10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A6413FCC-C7C2-46C3-98FE-A2821CB51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13452"/>
              <a:ext cx="12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8591EA65-4929-4F62-B4BD-C16EA64EC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12360"/>
              <a:ext cx="540" cy="10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9" name="Line 11">
              <a:extLst>
                <a:ext uri="{FF2B5EF4-FFF2-40B4-BE49-F238E27FC236}">
                  <a16:creationId xmlns:a16="http://schemas.microsoft.com/office/drawing/2014/main" id="{332B4103-CD80-47BA-A7BF-4DD89556D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0" y="12360"/>
              <a:ext cx="0" cy="10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DAEBBFA7-D663-4D40-86C5-7CB088937FF5}"/>
              </a:ext>
            </a:extLst>
          </p:cNvPr>
          <p:cNvGrpSpPr>
            <a:grpSpLocks/>
          </p:cNvGrpSpPr>
          <p:nvPr/>
        </p:nvGrpSpPr>
        <p:grpSpPr bwMode="auto">
          <a:xfrm>
            <a:off x="3091070" y="903978"/>
            <a:ext cx="4814888" cy="1855787"/>
            <a:chOff x="768" y="384"/>
            <a:chExt cx="3033" cy="1169"/>
          </a:xfrm>
        </p:grpSpPr>
        <p:grpSp>
          <p:nvGrpSpPr>
            <p:cNvPr id="21" name="Group 13">
              <a:extLst>
                <a:ext uri="{FF2B5EF4-FFF2-40B4-BE49-F238E27FC236}">
                  <a16:creationId xmlns:a16="http://schemas.microsoft.com/office/drawing/2014/main" id="{420FB8C9-B8F5-4E04-8BE5-137E1C447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384"/>
              <a:ext cx="3033" cy="1169"/>
              <a:chOff x="3780" y="9552"/>
              <a:chExt cx="4500" cy="1719"/>
            </a:xfrm>
          </p:grpSpPr>
          <p:sp>
            <p:nvSpPr>
              <p:cNvPr id="27" name="Oval 14">
                <a:extLst>
                  <a:ext uri="{FF2B5EF4-FFF2-40B4-BE49-F238E27FC236}">
                    <a16:creationId xmlns:a16="http://schemas.microsoft.com/office/drawing/2014/main" id="{0D1310CF-2911-49FF-99DA-97923031B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0" y="9552"/>
                <a:ext cx="720" cy="62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28" name="Oval 15">
                <a:extLst>
                  <a:ext uri="{FF2B5EF4-FFF2-40B4-BE49-F238E27FC236}">
                    <a16:creationId xmlns:a16="http://schemas.microsoft.com/office/drawing/2014/main" id="{F21CD49A-1AA2-4C6F-A25B-16C801CF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10176"/>
                <a:ext cx="360" cy="109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8E8C2AF7-4605-4C21-A742-87B587E53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0" y="10176"/>
                <a:ext cx="1440" cy="6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6E0FD6A7-0569-4CBE-A598-FB557076E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0" y="10803"/>
                <a:ext cx="1440" cy="4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D3413DA6-0D73-4401-8018-8F3E6ABDD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0" y="10020"/>
                <a:ext cx="720" cy="7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2" name="Line 19">
                <a:extLst>
                  <a:ext uri="{FF2B5EF4-FFF2-40B4-BE49-F238E27FC236}">
                    <a16:creationId xmlns:a16="http://schemas.microsoft.com/office/drawing/2014/main" id="{37FA952E-C9A2-41B5-AE16-14283B2E0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60" y="10488"/>
                <a:ext cx="720" cy="7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3" name="Line 20">
                <a:extLst>
                  <a:ext uri="{FF2B5EF4-FFF2-40B4-BE49-F238E27FC236}">
                    <a16:creationId xmlns:a16="http://schemas.microsoft.com/office/drawing/2014/main" id="{F5773223-D8CE-411B-95B4-1A2AA7780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0" y="10800"/>
                <a:ext cx="900" cy="4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4" name="Line 21">
                <a:extLst>
                  <a:ext uri="{FF2B5EF4-FFF2-40B4-BE49-F238E27FC236}">
                    <a16:creationId xmlns:a16="http://schemas.microsoft.com/office/drawing/2014/main" id="{6E484BAD-B589-4960-B36F-4F32805A5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80" y="10020"/>
                <a:ext cx="900" cy="4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5" name="Line 22">
                <a:extLst>
                  <a:ext uri="{FF2B5EF4-FFF2-40B4-BE49-F238E27FC236}">
                    <a16:creationId xmlns:a16="http://schemas.microsoft.com/office/drawing/2014/main" id="{A78E920E-517C-44B6-B9EE-FC1505843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60" y="10491"/>
                <a:ext cx="720" cy="1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  <p:sp>
            <p:nvSpPr>
              <p:cNvPr id="36" name="Line 23">
                <a:extLst>
                  <a:ext uri="{FF2B5EF4-FFF2-40B4-BE49-F238E27FC236}">
                    <a16:creationId xmlns:a16="http://schemas.microsoft.com/office/drawing/2014/main" id="{832B8969-5668-4821-9DC2-3E8279FAD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0" y="10800"/>
                <a:ext cx="10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3200">
                  <a:latin typeface="宋刻本字体" panose="02000000000000000000" pitchFamily="2" charset="-122"/>
                  <a:ea typeface="宋刻本字体" panose="02000000000000000000" pitchFamily="2" charset="-122"/>
                </a:endParaRPr>
              </a:p>
            </p:txBody>
          </p:sp>
        </p:grp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D00886C3-F803-4B6D-93BC-DEA47CA4C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84"/>
              <a:ext cx="36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f </a:t>
              </a:r>
              <a:r>
                <a:rPr lang="en-US" altLang="zh-CN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1 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306424E5-5D9C-4BE6-B944-EF29B2E5D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" y="960"/>
              <a:ext cx="5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i="1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f </a:t>
              </a: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2 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655833B2-9AED-442F-9DA4-C2D5682C9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58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f </a:t>
              </a:r>
              <a:r>
                <a:rPr lang="en-US" altLang="zh-CN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3</a:t>
              </a:r>
            </a:p>
          </p:txBody>
        </p:sp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541E8770-6A52-4996-B55C-0929D52F4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802"/>
              <a:ext cx="75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i="1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f </a:t>
              </a: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5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216D37B8-D319-490E-95CE-E6E1DD0F8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960"/>
              <a:ext cx="66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f </a:t>
              </a:r>
              <a:r>
                <a:rPr lang="en-US" altLang="zh-CN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4</a:t>
              </a:r>
            </a:p>
          </p:txBody>
        </p:sp>
      </p:grpSp>
      <p:sp>
        <p:nvSpPr>
          <p:cNvPr id="37" name="Text Box 29">
            <a:extLst>
              <a:ext uri="{FF2B5EF4-FFF2-40B4-BE49-F238E27FC236}">
                <a16:creationId xmlns:a16="http://schemas.microsoft.com/office/drawing/2014/main" id="{66CB0898-7286-4DBB-9CD5-B507A9260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670" y="854765"/>
            <a:ext cx="17956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deg(</a:t>
            </a:r>
            <a:r>
              <a:rPr lang="en-US" altLang="zh-CN" i="1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>
                <a:latin typeface="宋刻本字体" panose="02000000000000000000" pitchFamily="2" charset="-122"/>
                <a:ea typeface="宋刻本字体" panose="02000000000000000000" pitchFamily="2" charset="-122"/>
              </a:rPr>
              <a:t>1</a:t>
            </a: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) =1</a:t>
            </a:r>
          </a:p>
        </p:txBody>
      </p:sp>
      <p:sp>
        <p:nvSpPr>
          <p:cNvPr id="38" name="Text Box 30">
            <a:extLst>
              <a:ext uri="{FF2B5EF4-FFF2-40B4-BE49-F238E27FC236}">
                <a16:creationId xmlns:a16="http://schemas.microsoft.com/office/drawing/2014/main" id="{0A40F91C-3145-4850-83B1-1A53D3F7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670" y="1311965"/>
            <a:ext cx="1935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deg(</a:t>
            </a:r>
            <a:r>
              <a:rPr lang="en-US" altLang="zh-CN" i="1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>
                <a:latin typeface="宋刻本字体" panose="02000000000000000000" pitchFamily="2" charset="-122"/>
                <a:ea typeface="宋刻本字体" panose="02000000000000000000" pitchFamily="2" charset="-122"/>
              </a:rPr>
              <a:t>2</a:t>
            </a: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) =2</a:t>
            </a:r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3A7746EC-2CD5-4F87-A000-E531C30C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795" y="1845365"/>
            <a:ext cx="20329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deg(</a:t>
            </a:r>
            <a:r>
              <a:rPr lang="en-US" altLang="zh-CN" i="1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>
                <a:latin typeface="宋刻本字体" panose="02000000000000000000" pitchFamily="2" charset="-122"/>
                <a:ea typeface="宋刻本字体" panose="02000000000000000000" pitchFamily="2" charset="-122"/>
              </a:rPr>
              <a:t>3</a:t>
            </a: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) = 3</a:t>
            </a:r>
          </a:p>
        </p:txBody>
      </p:sp>
      <p:sp>
        <p:nvSpPr>
          <p:cNvPr id="40" name="Text Box 32">
            <a:extLst>
              <a:ext uri="{FF2B5EF4-FFF2-40B4-BE49-F238E27FC236}">
                <a16:creationId xmlns:a16="http://schemas.microsoft.com/office/drawing/2014/main" id="{3E313413-D5D4-4484-B980-6A2D5F2BB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670" y="2302565"/>
            <a:ext cx="20361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deg(</a:t>
            </a:r>
            <a:r>
              <a:rPr lang="en-US" altLang="zh-CN" i="1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) = 6</a:t>
            </a:r>
          </a:p>
        </p:txBody>
      </p:sp>
      <p:sp>
        <p:nvSpPr>
          <p:cNvPr id="41" name="Text Box 33">
            <a:extLst>
              <a:ext uri="{FF2B5EF4-FFF2-40B4-BE49-F238E27FC236}">
                <a16:creationId xmlns:a16="http://schemas.microsoft.com/office/drawing/2014/main" id="{5057B182-0F77-4216-A4D1-E97DB566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670" y="2759765"/>
            <a:ext cx="20617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deg(</a:t>
            </a:r>
            <a:r>
              <a:rPr lang="en-US" altLang="zh-CN" i="1">
                <a:latin typeface="宋刻本字体" panose="02000000000000000000" pitchFamily="2" charset="-122"/>
                <a:ea typeface="宋刻本字体" panose="02000000000000000000" pitchFamily="2" charset="-122"/>
              </a:rPr>
              <a:t>f</a:t>
            </a:r>
            <a:r>
              <a:rPr lang="en-US" altLang="zh-CN" baseline="-25000"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en-US" altLang="zh-CN">
                <a:latin typeface="宋刻本字体" panose="02000000000000000000" pitchFamily="2" charset="-122"/>
                <a:ea typeface="宋刻本字体" panose="02000000000000000000" pitchFamily="2" charset="-122"/>
              </a:rPr>
              <a:t>)= 10</a:t>
            </a:r>
          </a:p>
        </p:txBody>
      </p:sp>
      <p:sp>
        <p:nvSpPr>
          <p:cNvPr id="42" name="Line 34">
            <a:extLst>
              <a:ext uri="{FF2B5EF4-FFF2-40B4-BE49-F238E27FC236}">
                <a16:creationId xmlns:a16="http://schemas.microsoft.com/office/drawing/2014/main" id="{4C0E3773-19A1-4A24-9BAC-131B8AC11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1770" y="2245415"/>
            <a:ext cx="990600" cy="4572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3" name="Line 35">
            <a:extLst>
              <a:ext uri="{FF2B5EF4-FFF2-40B4-BE49-F238E27FC236}">
                <a16:creationId xmlns:a16="http://schemas.microsoft.com/office/drawing/2014/main" id="{5BCA49C2-F019-4847-8F72-2A4D60845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2370" y="1959665"/>
            <a:ext cx="685800" cy="7620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4" name="Line 36">
            <a:extLst>
              <a:ext uri="{FF2B5EF4-FFF2-40B4-BE49-F238E27FC236}">
                <a16:creationId xmlns:a16="http://schemas.microsoft.com/office/drawing/2014/main" id="{EA875A61-5154-40FD-8571-F27C9BB1CE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9670" y="1959665"/>
            <a:ext cx="698500" cy="1905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5" name="Line 37">
            <a:extLst>
              <a:ext uri="{FF2B5EF4-FFF2-40B4-BE49-F238E27FC236}">
                <a16:creationId xmlns:a16="http://schemas.microsoft.com/office/drawing/2014/main" id="{1AB1CEE6-F006-4B70-B51C-BFBCF4AE5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6170" y="1883465"/>
            <a:ext cx="685800" cy="1524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08A8069E-F0DB-493D-9CCA-F3A5AAE982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13770" y="1426265"/>
            <a:ext cx="838200" cy="4572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7" name="Line 39">
            <a:extLst>
              <a:ext uri="{FF2B5EF4-FFF2-40B4-BE49-F238E27FC236}">
                <a16:creationId xmlns:a16="http://schemas.microsoft.com/office/drawing/2014/main" id="{E8999CFB-763F-4515-B335-DEDEB9C45A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7970" y="1502465"/>
            <a:ext cx="685800" cy="762000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320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39D20C40-AF99-4EFC-9CDD-0F6B983B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0616" y="4109044"/>
            <a:ext cx="3489326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相加为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，正好是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边数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11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倍</a:t>
            </a:r>
          </a:p>
        </p:txBody>
      </p:sp>
      <p:sp>
        <p:nvSpPr>
          <p:cNvPr id="52" name="Text Box 6">
            <a:extLst>
              <a:ext uri="{FF2B5EF4-FFF2-40B4-BE49-F238E27FC236}">
                <a16:creationId xmlns:a16="http://schemas.microsoft.com/office/drawing/2014/main" id="{9EA2E29D-7857-4872-907F-C1A58D5F5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47" y="262340"/>
            <a:ext cx="48244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割边只能是一个面的边界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291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18/21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主析范与主合范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74E3246F-5B24-43EF-910E-53EAD3DA88F2}"/>
              </a:ext>
            </a:extLst>
          </p:cNvPr>
          <p:cNvSpPr txBox="1"/>
          <p:nvPr/>
        </p:nvSpPr>
        <p:spPr>
          <a:xfrm>
            <a:off x="3764278" y="1613159"/>
            <a:ext cx="5359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否定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&gt;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合取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&gt;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析取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&gt;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蕴含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&gt;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等价</a:t>
            </a:r>
          </a:p>
        </p:txBody>
      </p:sp>
      <p:graphicFrame>
        <p:nvGraphicFramePr>
          <p:cNvPr id="15" name="Group 4">
            <a:extLst>
              <a:ext uri="{FF2B5EF4-FFF2-40B4-BE49-F238E27FC236}">
                <a16:creationId xmlns:a16="http://schemas.microsoft.com/office/drawing/2014/main" id="{6E39B6B2-DD39-45BA-8956-4473FBAB7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10118"/>
              </p:ext>
            </p:extLst>
          </p:nvPr>
        </p:nvGraphicFramePr>
        <p:xfrm>
          <a:off x="911640" y="2513399"/>
          <a:ext cx="3899246" cy="289560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59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207423609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P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Q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P</a:t>
                      </a:r>
                      <a:r>
                        <a:rPr lang="en-US" altLang="zh-CN" sz="3200" dirty="0"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→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Q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P</a:t>
                      </a:r>
                      <a:r>
                        <a:rPr lang="zh-CN" altLang="en-US" sz="3200" b="0" i="0" kern="1200" dirty="0">
                          <a:solidFill>
                            <a:schemeClr val="dk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⇋</a:t>
                      </a: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Q</a:t>
                      </a:r>
                    </a:p>
                  </a:txBody>
                  <a:tcPr marT="45659" marB="45659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T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T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endParaRPr kumimoji="0" lang="en-US" altLang="zh-CN" sz="3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T</a:t>
                      </a:r>
                    </a:p>
                  </a:txBody>
                  <a:tcPr marT="45659" marB="45659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T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F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F</a:t>
                      </a:r>
                    </a:p>
                  </a:txBody>
                  <a:tcPr marT="45659" marB="45659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endParaRPr kumimoji="0" lang="en-US" altLang="zh-CN" sz="3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F</a:t>
                      </a:r>
                    </a:p>
                  </a:txBody>
                  <a:tcPr marT="45659" marB="45659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  <a:cs typeface="+mn-cs"/>
                        </a:rPr>
                        <a:t>T</a:t>
                      </a:r>
                    </a:p>
                  </a:txBody>
                  <a:tcPr marT="45659" marB="45659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58759DC-4910-46E9-8ECB-12EBDA1661EC}"/>
              </a:ext>
            </a:extLst>
          </p:cNvPr>
          <p:cNvSpPr txBox="1"/>
          <p:nvPr/>
        </p:nvSpPr>
        <p:spPr>
          <a:xfrm>
            <a:off x="5764695" y="2513399"/>
            <a:ext cx="5691708" cy="368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P∧( Q∨R) =(P∧Q)∨(P∧R)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P∨(Q∧R) = (P∨Q)∧(P∨R)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¬(P∧Q) = ¬P∨¬Q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¬(P∨Q) = ¬P∧¬Q</a:t>
            </a:r>
          </a:p>
          <a:p>
            <a:pPr>
              <a:buFontTx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 → Q = ¬P∨Q</a:t>
            </a:r>
          </a:p>
          <a:p>
            <a:pPr>
              <a:lnSpc>
                <a:spcPct val="90000"/>
              </a:lnSpc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⇋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Q = (P→Q)∧(Q→P) </a:t>
            </a:r>
          </a:p>
          <a:p>
            <a:pPr>
              <a:lnSpc>
                <a:spcPct val="90000"/>
              </a:lnSpc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       = (¬P∨Q)∧(¬Q∨P) </a:t>
            </a:r>
          </a:p>
          <a:p>
            <a:pPr>
              <a:lnSpc>
                <a:spcPct val="90000"/>
              </a:lnSpc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       = (P∧Q)∨(¬P∧¬Q)</a:t>
            </a:r>
          </a:p>
        </p:txBody>
      </p:sp>
    </p:spTree>
    <p:extLst>
      <p:ext uri="{BB962C8B-B14F-4D97-AF65-F5344CB8AC3E}">
        <p14:creationId xmlns:p14="http://schemas.microsoft.com/office/powerpoint/2010/main" val="257269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18/21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主析范与主合范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1C28B5D2-8F0D-4CD6-8E25-57CD0A499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35210"/>
              </p:ext>
            </p:extLst>
          </p:nvPr>
        </p:nvGraphicFramePr>
        <p:xfrm>
          <a:off x="7354253" y="1945106"/>
          <a:ext cx="2613991" cy="58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公式" r:id="rId3" imgW="965200" imgH="203200" progId="Equation.3">
                  <p:embed/>
                </p:oleObj>
              </mc:Choice>
              <mc:Fallback>
                <p:oleObj name="公式" r:id="rId3" imgW="965200" imgH="203200" progId="Equation.3">
                  <p:embed/>
                  <p:pic>
                    <p:nvPicPr>
                      <p:cNvPr id="4100" name="Object 4">
                        <a:extLst>
                          <a:ext uri="{FF2B5EF4-FFF2-40B4-BE49-F238E27FC236}">
                            <a16:creationId xmlns:a16="http://schemas.microsoft.com/office/drawing/2014/main" id="{FA35C1A5-19B2-4E84-9821-8BD4B0EAF9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4253" y="1945106"/>
                        <a:ext cx="2613991" cy="582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A2B12D-B0BA-4062-8E31-B3FFD159C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22530"/>
              </p:ext>
            </p:extLst>
          </p:nvPr>
        </p:nvGraphicFramePr>
        <p:xfrm>
          <a:off x="911640" y="1945106"/>
          <a:ext cx="4871554" cy="4376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17223">
                  <a:extLst>
                    <a:ext uri="{9D8B030D-6E8A-4147-A177-3AD203B41FA5}">
                      <a16:colId xmlns:a16="http://schemas.microsoft.com/office/drawing/2014/main" val="2818150633"/>
                    </a:ext>
                  </a:extLst>
                </a:gridCol>
                <a:gridCol w="2754331">
                  <a:extLst>
                    <a:ext uri="{9D8B030D-6E8A-4147-A177-3AD203B41FA5}">
                      <a16:colId xmlns:a16="http://schemas.microsoft.com/office/drawing/2014/main" val="1243261158"/>
                    </a:ext>
                  </a:extLst>
                </a:gridCol>
              </a:tblGrid>
              <a:tr h="466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P    Q     R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(P→Q)→¬R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  <a:cs typeface="Arial" charset="0"/>
                      </a:endParaRPr>
                    </a:p>
                  </a:txBody>
                  <a:tcPr marT="45726" marB="45726" horzOverflow="overflow"/>
                </a:tc>
                <a:extLst>
                  <a:ext uri="{0D108BD9-81ED-4DB2-BD59-A6C34878D82A}">
                    <a16:rowId xmlns:a16="http://schemas.microsoft.com/office/drawing/2014/main" val="1497563964"/>
                  </a:ext>
                </a:extLst>
              </a:tr>
              <a:tr h="29447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 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     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    T     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    T 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endParaRPr kumimoji="0" lang="en-US" altLang="zh-CN" sz="32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    F 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    F     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     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     </a:t>
                      </a:r>
                      <a:r>
                        <a:rPr kumimoji="0" lang="en-US" altLang="zh-CN" sz="32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 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刻本字体" panose="02000000000000000000" pitchFamily="2" charset="-122"/>
                          <a:ea typeface="宋刻本字体" panose="02000000000000000000" pitchFamily="2" charset="-122"/>
                        </a:rPr>
                        <a:t>F</a:t>
                      </a:r>
                      <a:endParaRPr kumimoji="0" lang="en-US" altLang="zh-CN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刻本字体" panose="02000000000000000000" pitchFamily="2" charset="-122"/>
                        <a:ea typeface="宋刻本字体" panose="02000000000000000000" pitchFamily="2" charset="-122"/>
                      </a:endParaRPr>
                    </a:p>
                  </a:txBody>
                  <a:tcPr marT="45726" marB="45726" horzOverflow="overflow"/>
                </a:tc>
                <a:extLst>
                  <a:ext uri="{0D108BD9-81ED-4DB2-BD59-A6C34878D82A}">
                    <a16:rowId xmlns:a16="http://schemas.microsoft.com/office/drawing/2014/main" val="1166405688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1F43AA5F-9F96-4E4B-89F7-7D3455047069}"/>
              </a:ext>
            </a:extLst>
          </p:cNvPr>
          <p:cNvSpPr txBox="1"/>
          <p:nvPr/>
        </p:nvSpPr>
        <p:spPr>
          <a:xfrm>
            <a:off x="6096000" y="3429000"/>
            <a:ext cx="5691708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主析范：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m0Vm2Vm4Vm5Vm6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主合范：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M1^M3^M7</a:t>
            </a:r>
          </a:p>
        </p:txBody>
      </p:sp>
    </p:spTree>
    <p:extLst>
      <p:ext uri="{BB962C8B-B14F-4D97-AF65-F5344CB8AC3E}">
        <p14:creationId xmlns:p14="http://schemas.microsoft.com/office/powerpoint/2010/main" val="313799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19/21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三种推理证明方法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86F65534-2871-4745-99B6-EA3C028DC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248" y="945027"/>
            <a:ext cx="4919978" cy="66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直接证明 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CP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规则 反证法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8D90A5-2BE3-4E51-B551-9CEBBB7A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74" y="1613159"/>
            <a:ext cx="9169133" cy="49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4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19/21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三种推理证明方法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F532006-BF28-4EB6-A08A-B03ED459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01" y="1720586"/>
            <a:ext cx="9031938" cy="4914675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A93ED43A-81FE-42FC-95C4-7D7890BB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248" y="945027"/>
            <a:ext cx="4919978" cy="66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直接证明 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CP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规则 反证法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6B3927-C093-496E-B14E-075BB5512EA6}"/>
              </a:ext>
            </a:extLst>
          </p:cNvPr>
          <p:cNvSpPr/>
          <p:nvPr/>
        </p:nvSpPr>
        <p:spPr>
          <a:xfrm>
            <a:off x="6585995" y="4618299"/>
            <a:ext cx="486137" cy="393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86A5A8-1052-413E-B81C-FAFF06658C7D}"/>
              </a:ext>
            </a:extLst>
          </p:cNvPr>
          <p:cNvSpPr txBox="1"/>
          <p:nvPr/>
        </p:nvSpPr>
        <p:spPr>
          <a:xfrm>
            <a:off x="6366076" y="4618299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22595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20/21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谓词公式的解释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4790B210-E990-4E26-A670-8AF8E8765C6C}"/>
              </a:ext>
            </a:extLst>
          </p:cNvPr>
          <p:cNvSpPr txBox="1"/>
          <p:nvPr/>
        </p:nvSpPr>
        <p:spPr>
          <a:xfrm>
            <a:off x="1482587" y="2351782"/>
            <a:ext cx="10709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对全称量词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,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特性谓词可作为蕴含的前件而加入</a:t>
            </a: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对存在量词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,</a:t>
            </a:r>
            <a:r>
              <a:rPr lang="zh-CN" altLang="en-US" sz="4800" dirty="0"/>
              <a:t>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特性谓词可作为合取式的合取项而加入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4464E8-F9D8-487A-979B-AF43E7E30623}"/>
              </a:ext>
            </a:extLst>
          </p:cNvPr>
          <p:cNvSpPr txBox="1"/>
          <p:nvPr/>
        </p:nvSpPr>
        <p:spPr>
          <a:xfrm>
            <a:off x="3049657" y="1670636"/>
            <a:ext cx="609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为方便起见，一律用全总个体域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F251BC-8BFE-4B6D-B432-6A1323BE2A57}"/>
              </a:ext>
            </a:extLst>
          </p:cNvPr>
          <p:cNvSpPr txBox="1"/>
          <p:nvPr/>
        </p:nvSpPr>
        <p:spPr>
          <a:xfrm>
            <a:off x="4377358" y="3675221"/>
            <a:ext cx="3437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谓词不带否定含义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DA1E7E-F5C8-4521-A376-FAC7B800528E}"/>
              </a:ext>
            </a:extLst>
          </p:cNvPr>
          <p:cNvSpPr txBox="1"/>
          <p:nvPr/>
        </p:nvSpPr>
        <p:spPr>
          <a:xfrm>
            <a:off x="2708052" y="4579944"/>
            <a:ext cx="67758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zh-CN" altLang="en-US" dirty="0"/>
              <a:t>尽管有人聪明</a:t>
            </a:r>
            <a:r>
              <a:rPr lang="en-US" altLang="zh-CN" dirty="0"/>
              <a:t>, </a:t>
            </a:r>
            <a:r>
              <a:rPr lang="zh-CN" altLang="en-US" dirty="0"/>
              <a:t>但未必一切人都聪明</a:t>
            </a:r>
          </a:p>
          <a:p>
            <a:r>
              <a:rPr lang="en-US" altLang="zh-CN" dirty="0"/>
              <a:t>F(x): x</a:t>
            </a:r>
            <a:r>
              <a:rPr lang="zh-CN" altLang="en-US" dirty="0"/>
              <a:t>聪明		</a:t>
            </a:r>
            <a:r>
              <a:rPr lang="en-US" altLang="zh-CN" dirty="0"/>
              <a:t>M(x): x</a:t>
            </a:r>
            <a:r>
              <a:rPr lang="zh-CN" altLang="en-US" dirty="0"/>
              <a:t>是人</a:t>
            </a:r>
          </a:p>
          <a:p>
            <a:r>
              <a:rPr lang="zh-CN" altLang="en-US" dirty="0"/>
              <a:t>∃</a:t>
            </a:r>
            <a:r>
              <a:rPr lang="en-US" altLang="zh-CN" dirty="0"/>
              <a:t>x(M(x)∧F(x))∧¬(∀x(M(x)→F(x)))</a:t>
            </a:r>
          </a:p>
        </p:txBody>
      </p:sp>
    </p:spTree>
    <p:extLst>
      <p:ext uri="{BB962C8B-B14F-4D97-AF65-F5344CB8AC3E}">
        <p14:creationId xmlns:p14="http://schemas.microsoft.com/office/powerpoint/2010/main" val="35543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21/21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谓词公式的推理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8BA346A-4686-4D8A-A711-7A4D312437BC}"/>
              </a:ext>
            </a:extLst>
          </p:cNvPr>
          <p:cNvSpPr txBox="1"/>
          <p:nvPr/>
        </p:nvSpPr>
        <p:spPr>
          <a:xfrm>
            <a:off x="455820" y="1646962"/>
            <a:ext cx="516972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¬ (∀</a:t>
            </a:r>
            <a:r>
              <a:rPr lang="en-US" altLang="zh-CN" sz="2800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xP</a:t>
            </a: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(x)) = ∃x(¬(P(x)))</a:t>
            </a:r>
          </a:p>
          <a:p>
            <a:pPr algn="ctr">
              <a:buFontTx/>
              <a:buNone/>
            </a:pP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¬ (∃</a:t>
            </a:r>
            <a:r>
              <a:rPr lang="en-US" altLang="zh-CN" sz="2800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xP</a:t>
            </a:r>
            <a:r>
              <a:rPr lang="en-US" altLang="zh-CN" sz="28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(x)) = ∀x(¬(P(x)))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B19D49-782F-42B9-A931-7594E193B8FB}"/>
              </a:ext>
            </a:extLst>
          </p:cNvPr>
          <p:cNvSpPr txBox="1"/>
          <p:nvPr/>
        </p:nvSpPr>
        <p:spPr>
          <a:xfrm>
            <a:off x="455820" y="4115134"/>
            <a:ext cx="5169728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sz="2800" dirty="0"/>
              <a:t>∀</a:t>
            </a:r>
            <a:r>
              <a:rPr lang="en-US" altLang="zh-CN" sz="2800" dirty="0" err="1"/>
              <a:t>xP</a:t>
            </a:r>
            <a:r>
              <a:rPr lang="en-US" altLang="zh-CN" sz="2800" dirty="0"/>
              <a:t>(x)∨Q = ∀x(P(x)∨Q)</a:t>
            </a:r>
          </a:p>
          <a:p>
            <a:r>
              <a:rPr lang="en-US" altLang="zh-CN" sz="2800" dirty="0"/>
              <a:t>∀</a:t>
            </a:r>
            <a:r>
              <a:rPr lang="en-US" altLang="zh-CN" sz="2800" dirty="0" err="1"/>
              <a:t>xP</a:t>
            </a:r>
            <a:r>
              <a:rPr lang="en-US" altLang="zh-CN" sz="2800" dirty="0"/>
              <a:t>(x)∧Q = ∀x(P(x)∧Q)</a:t>
            </a:r>
          </a:p>
          <a:p>
            <a:r>
              <a:rPr lang="en-US" altLang="zh-CN" sz="2800" dirty="0"/>
              <a:t>∃</a:t>
            </a:r>
            <a:r>
              <a:rPr lang="en-US" altLang="zh-CN" sz="2800" dirty="0" err="1"/>
              <a:t>xP</a:t>
            </a:r>
            <a:r>
              <a:rPr lang="en-US" altLang="zh-CN" sz="2800" dirty="0"/>
              <a:t>(x)∨Q = ∃x(P(x)∨Q)</a:t>
            </a:r>
          </a:p>
          <a:p>
            <a:r>
              <a:rPr lang="en-US" altLang="zh-CN" sz="2800" dirty="0"/>
              <a:t>∃</a:t>
            </a:r>
            <a:r>
              <a:rPr lang="en-US" altLang="zh-CN" sz="2800" dirty="0" err="1"/>
              <a:t>xP</a:t>
            </a:r>
            <a:r>
              <a:rPr lang="en-US" altLang="zh-CN" sz="2800" dirty="0"/>
              <a:t>(x)∧Q = ∃x(P(x)∧Q) </a:t>
            </a:r>
          </a:p>
          <a:p>
            <a:r>
              <a:rPr lang="en-US" altLang="zh-CN" sz="2800" dirty="0"/>
              <a:t>Q</a:t>
            </a:r>
            <a:r>
              <a:rPr lang="zh-CN" altLang="en-US" sz="2800" dirty="0"/>
              <a:t>内不出现个体变元</a:t>
            </a:r>
            <a:r>
              <a:rPr lang="en-US" altLang="zh-CN" sz="2800" dirty="0"/>
              <a:t>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3BD29D-B4D5-42D2-A108-0B7017EBAEE8}"/>
              </a:ext>
            </a:extLst>
          </p:cNvPr>
          <p:cNvSpPr txBox="1"/>
          <p:nvPr/>
        </p:nvSpPr>
        <p:spPr>
          <a:xfrm>
            <a:off x="5982499" y="3207193"/>
            <a:ext cx="5753681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sz="2800" dirty="0"/>
              <a:t>∀</a:t>
            </a:r>
            <a:r>
              <a:rPr lang="en-US" altLang="zh-CN" sz="2800" dirty="0" err="1"/>
              <a:t>x∀yP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 = ∀</a:t>
            </a:r>
            <a:r>
              <a:rPr lang="en-US" altLang="zh-CN" sz="2800" dirty="0" err="1"/>
              <a:t>y∀xP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∃</a:t>
            </a:r>
            <a:r>
              <a:rPr lang="en-US" altLang="zh-CN" sz="2800" dirty="0" err="1"/>
              <a:t>x∃yP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 = ∃</a:t>
            </a:r>
            <a:r>
              <a:rPr lang="en-US" altLang="zh-CN" sz="2800" dirty="0" err="1"/>
              <a:t>y∃xP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</a:p>
          <a:p>
            <a:r>
              <a:rPr lang="en-US" altLang="zh-CN" sz="2800" b="1" dirty="0"/>
              <a:t>∃x</a:t>
            </a:r>
            <a:r>
              <a:rPr lang="zh-CN" altLang="en-US" sz="2800" b="1" dirty="0"/>
              <a:t>吃的</a:t>
            </a:r>
            <a:r>
              <a:rPr lang="en-US" altLang="zh-CN" sz="2800" b="1" dirty="0"/>
              <a:t>∀y</a:t>
            </a:r>
            <a:r>
              <a:rPr lang="zh-CN" altLang="en-US" sz="2800" b="1" dirty="0"/>
              <a:t>室友</a:t>
            </a:r>
            <a:r>
              <a:rPr lang="en-US" altLang="zh-CN" sz="2800" b="1" dirty="0"/>
              <a:t>P(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) =&gt; ∀</a:t>
            </a:r>
            <a:r>
              <a:rPr lang="en-US" altLang="zh-CN" sz="2800" b="1" dirty="0" err="1"/>
              <a:t>y∃xP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)</a:t>
            </a:r>
          </a:p>
          <a:p>
            <a:r>
              <a:rPr lang="zh-CN" altLang="en-US" sz="2800" dirty="0">
                <a:sym typeface="Symbol" pitchFamily="18" charset="2"/>
              </a:rPr>
              <a:t></a:t>
            </a:r>
            <a:r>
              <a:rPr lang="en-US" altLang="zh-CN" sz="2800" dirty="0">
                <a:sym typeface="Symbol" pitchFamily="18" charset="2"/>
              </a:rPr>
              <a:t>y</a:t>
            </a:r>
            <a:r>
              <a:rPr lang="zh-CN" altLang="en-US" sz="2800" dirty="0"/>
              <a:t>室友</a:t>
            </a:r>
            <a:r>
              <a:rPr lang="en-US" altLang="zh-CN" sz="2800" dirty="0">
                <a:sym typeface="Symbol" pitchFamily="18" charset="2"/>
              </a:rPr>
              <a:t>x</a:t>
            </a:r>
            <a:r>
              <a:rPr lang="zh-CN" altLang="en-US" sz="2800" dirty="0"/>
              <a:t>吃的</a:t>
            </a:r>
            <a:r>
              <a:rPr lang="en-US" altLang="zh-CN" sz="2800" dirty="0"/>
              <a:t>A(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 XX </a:t>
            </a:r>
            <a:r>
              <a:rPr lang="en-US" altLang="zh-CN" sz="2800" dirty="0">
                <a:sym typeface="Symbol" pitchFamily="18" charset="2"/>
              </a:rPr>
              <a:t></a:t>
            </a:r>
            <a:r>
              <a:rPr lang="en-US" altLang="zh-CN" sz="2800" dirty="0" err="1">
                <a:sym typeface="Symbol" pitchFamily="18" charset="2"/>
              </a:rPr>
              <a:t>xy</a:t>
            </a:r>
            <a:r>
              <a:rPr lang="en-US" altLang="zh-CN" sz="2800" dirty="0" err="1"/>
              <a:t>A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CA0E2B-16A1-4932-ACF6-A17A0399C0E9}"/>
              </a:ext>
            </a:extLst>
          </p:cNvPr>
          <p:cNvSpPr txBox="1"/>
          <p:nvPr/>
        </p:nvSpPr>
        <p:spPr>
          <a:xfrm>
            <a:off x="455820" y="2852889"/>
            <a:ext cx="516972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28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∀</a:t>
            </a:r>
            <a:r>
              <a:rPr lang="en-US" altLang="zh-CN" dirty="0" err="1"/>
              <a:t>xP</a:t>
            </a:r>
            <a:r>
              <a:rPr lang="en-US" altLang="zh-CN" dirty="0"/>
              <a:t>(x) =&gt; P(x)</a:t>
            </a:r>
          </a:p>
          <a:p>
            <a:r>
              <a:rPr lang="en-US" altLang="zh-CN" dirty="0"/>
              <a:t>P(x) =&gt; ∃</a:t>
            </a:r>
            <a:r>
              <a:rPr lang="en-US" altLang="zh-CN" dirty="0" err="1"/>
              <a:t>xP</a:t>
            </a:r>
            <a:r>
              <a:rPr lang="en-US" altLang="zh-CN" dirty="0"/>
              <a:t>(x)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7B7390-A54A-4B81-BCF5-A395C7B5E6CC}"/>
              </a:ext>
            </a:extLst>
          </p:cNvPr>
          <p:cNvSpPr txBox="1"/>
          <p:nvPr/>
        </p:nvSpPr>
        <p:spPr>
          <a:xfrm>
            <a:off x="5982499" y="1089939"/>
            <a:ext cx="575368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28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∀</a:t>
            </a:r>
            <a:r>
              <a:rPr lang="en-US" altLang="zh-CN" dirty="0" err="1"/>
              <a:t>xP</a:t>
            </a:r>
            <a:r>
              <a:rPr lang="en-US" altLang="zh-CN" dirty="0"/>
              <a:t>(x)→Q = ∃x(P(x)→Q)</a:t>
            </a:r>
          </a:p>
          <a:p>
            <a:r>
              <a:rPr lang="en-US" altLang="zh-CN" dirty="0"/>
              <a:t>∃</a:t>
            </a:r>
            <a:r>
              <a:rPr lang="en-US" altLang="zh-CN" dirty="0" err="1"/>
              <a:t>xP</a:t>
            </a:r>
            <a:r>
              <a:rPr lang="en-US" altLang="zh-CN" dirty="0"/>
              <a:t>(x)→Q = ∀x(P(x)→Q)</a:t>
            </a:r>
          </a:p>
          <a:p>
            <a:r>
              <a:rPr lang="en-US" altLang="zh-CN" dirty="0"/>
              <a:t>Q→∀</a:t>
            </a:r>
            <a:r>
              <a:rPr lang="en-US" altLang="zh-CN" dirty="0" err="1"/>
              <a:t>xP</a:t>
            </a:r>
            <a:r>
              <a:rPr lang="en-US" altLang="zh-CN" dirty="0"/>
              <a:t>(x) = ∀x(Q→P(x))</a:t>
            </a:r>
          </a:p>
          <a:p>
            <a:r>
              <a:rPr lang="en-US" altLang="zh-CN" dirty="0"/>
              <a:t>Q→∃</a:t>
            </a:r>
            <a:r>
              <a:rPr lang="en-US" altLang="zh-CN" dirty="0" err="1"/>
              <a:t>xP</a:t>
            </a:r>
            <a:r>
              <a:rPr lang="en-US" altLang="zh-CN" dirty="0"/>
              <a:t>(x) = ∃x(Q→P(x))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6E821C-C224-45FA-87BA-B2668487AEEC}"/>
              </a:ext>
            </a:extLst>
          </p:cNvPr>
          <p:cNvSpPr txBox="1"/>
          <p:nvPr/>
        </p:nvSpPr>
        <p:spPr>
          <a:xfrm>
            <a:off x="5982499" y="5367951"/>
            <a:ext cx="575368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28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b="1" dirty="0"/>
              <a:t>∀</a:t>
            </a:r>
            <a:r>
              <a:rPr lang="en-US" altLang="zh-CN" b="1" dirty="0" err="1"/>
              <a:t>xP</a:t>
            </a:r>
            <a:r>
              <a:rPr lang="en-US" altLang="zh-CN" b="1" dirty="0"/>
              <a:t>(x)∧∀</a:t>
            </a:r>
            <a:r>
              <a:rPr lang="en-US" altLang="zh-CN" b="1" dirty="0" err="1"/>
              <a:t>xQ</a:t>
            </a:r>
            <a:r>
              <a:rPr lang="en-US" altLang="zh-CN" b="1" dirty="0"/>
              <a:t>(x) = ∀x(P(x)∧Q(x)) </a:t>
            </a:r>
          </a:p>
          <a:p>
            <a:r>
              <a:rPr lang="en-US" altLang="zh-CN" b="1" dirty="0"/>
              <a:t>∃</a:t>
            </a:r>
            <a:r>
              <a:rPr lang="en-US" altLang="zh-CN" b="1" dirty="0" err="1"/>
              <a:t>xP</a:t>
            </a:r>
            <a:r>
              <a:rPr lang="en-US" altLang="zh-CN" b="1" dirty="0"/>
              <a:t>(x)∨∃</a:t>
            </a:r>
            <a:r>
              <a:rPr lang="en-US" altLang="zh-CN" b="1" dirty="0" err="1"/>
              <a:t>xQ</a:t>
            </a:r>
            <a:r>
              <a:rPr lang="en-US" altLang="zh-CN" b="1" dirty="0"/>
              <a:t>(x) = ∃x(P(x)∨Q(x))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AE1CE-8A37-46A0-952A-84763E1B6BF1}"/>
              </a:ext>
            </a:extLst>
          </p:cNvPr>
          <p:cNvSpPr txBox="1"/>
          <p:nvPr/>
        </p:nvSpPr>
        <p:spPr>
          <a:xfrm>
            <a:off x="5009321" y="314899"/>
            <a:ext cx="672685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buFontTx/>
              <a:buNone/>
              <a:defRPr sz="3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 algn="r"/>
            <a:r>
              <a:rPr lang="zh-CN" altLang="en-US" sz="2800" dirty="0"/>
              <a:t>怎么记？想一样自己爱吃的东西！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5447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02/21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德摩根定律</a:t>
              </a:r>
              <a:endParaRPr lang="zh-CN" altLang="en-US" sz="3200" kern="1200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D55FE1B-FA38-4843-A86D-FB9B372BB587}"/>
              </a:ext>
            </a:extLst>
          </p:cNvPr>
          <p:cNvSpPr txBox="1"/>
          <p:nvPr/>
        </p:nvSpPr>
        <p:spPr>
          <a:xfrm>
            <a:off x="4251267" y="2664719"/>
            <a:ext cx="36894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~(A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∪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B) = ~A∩~B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anose="05050102010706020507" pitchFamily="18" charset="2"/>
              </a:rPr>
              <a:t>~(A∩B) = ~A∪~B 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74CA27-4C93-4399-B76F-9AB363DA3857}"/>
              </a:ext>
            </a:extLst>
          </p:cNvPr>
          <p:cNvSpPr txBox="1"/>
          <p:nvPr/>
        </p:nvSpPr>
        <p:spPr>
          <a:xfrm>
            <a:off x="3258818" y="3741936"/>
            <a:ext cx="637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集合恒等式证明、谓词推理证明</a:t>
            </a:r>
          </a:p>
        </p:txBody>
      </p:sp>
    </p:spTree>
    <p:extLst>
      <p:ext uri="{BB962C8B-B14F-4D97-AF65-F5344CB8AC3E}">
        <p14:creationId xmlns:p14="http://schemas.microsoft.com/office/powerpoint/2010/main" val="4141723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21/21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谓词公式的推理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19697BE-168D-48C2-ACF2-7C99C5EE1C45}"/>
              </a:ext>
            </a:extLst>
          </p:cNvPr>
          <p:cNvSpPr txBox="1"/>
          <p:nvPr/>
        </p:nvSpPr>
        <p:spPr>
          <a:xfrm>
            <a:off x="5748022" y="535942"/>
            <a:ext cx="53593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直接  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CP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反证 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US UG ES EG </a:t>
            </a: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注意全称特称对应</a:t>
            </a:r>
          </a:p>
        </p:txBody>
      </p:sp>
      <p:sp>
        <p:nvSpPr>
          <p:cNvPr id="18" name="内容占位符 20">
            <a:extLst>
              <a:ext uri="{FF2B5EF4-FFF2-40B4-BE49-F238E27FC236}">
                <a16:creationId xmlns:a16="http://schemas.microsoft.com/office/drawing/2014/main" id="{671C91BE-9454-4BD2-B5F4-07513739D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640" y="1925135"/>
            <a:ext cx="10299699" cy="4535601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如果一个人害怕困难，那么他就不会获得成功。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每个人或者获得成功或者失败过。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证明：有些人未曾失败过，所以有些人不怕困难。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令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M(x) 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“ x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是人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”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；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D(x):“x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害怕困难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”</a:t>
            </a:r>
          </a:p>
          <a:p>
            <a:pPr marL="0" indent="0"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  S(x)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“x 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获得成功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”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 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F(x)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“ x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失败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”</a:t>
            </a: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故上述推理可符号化为：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前提：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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x(M(x)D(x)S(x))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，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x(M(x)S(x)F(x))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结论：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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x(M(x)F(x))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 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x(M(x)D(x)) </a:t>
            </a:r>
            <a:endParaRPr lang="zh-CN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36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21/21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谓词公式的推理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9" name="内容占位符 20">
            <a:extLst>
              <a:ext uri="{FF2B5EF4-FFF2-40B4-BE49-F238E27FC236}">
                <a16:creationId xmlns:a16="http://schemas.microsoft.com/office/drawing/2014/main" id="{6282BC45-6810-46BD-850F-6A6093E6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460" y="235346"/>
            <a:ext cx="7605621" cy="1678408"/>
          </a:xfr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前提：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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x(M(x)D(x)S(x))</a:t>
            </a:r>
          </a:p>
          <a:p>
            <a:pPr marL="0" indent="0">
              <a:buNone/>
            </a:pP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          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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x(M(x)S(x)F(x))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indent="0">
              <a:buNone/>
            </a:pPr>
            <a:r>
              <a:rPr lang="zh-CN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结论：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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x(M(x)F(x))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 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  <a:sym typeface="Symbol" pitchFamily="18" charset="2"/>
              </a:rPr>
              <a:t>x(M(x)D(x)) </a:t>
            </a:r>
            <a:endParaRPr lang="zh-CN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ECF1FE-4188-4D94-80D4-DFEB71EDF324}"/>
              </a:ext>
            </a:extLst>
          </p:cNvPr>
          <p:cNvGrpSpPr/>
          <p:nvPr/>
        </p:nvGrpSpPr>
        <p:grpSpPr>
          <a:xfrm>
            <a:off x="253015" y="2180093"/>
            <a:ext cx="7335621" cy="3868933"/>
            <a:chOff x="50401" y="1913752"/>
            <a:chExt cx="7829166" cy="412923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8DF29E6-9A68-43C7-BF2B-7E4F01CFA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1" y="1913752"/>
              <a:ext cx="7829166" cy="4129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05845D6E-648A-466E-A7DF-545B6128E8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87"/>
            <a:stretch/>
          </p:blipFill>
          <p:spPr bwMode="auto">
            <a:xfrm>
              <a:off x="3764278" y="1913752"/>
              <a:ext cx="1700320" cy="4073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F80657-1551-44B9-A37D-EB92534C2BC0}"/>
              </a:ext>
            </a:extLst>
          </p:cNvPr>
          <p:cNvGrpSpPr/>
          <p:nvPr/>
        </p:nvGrpSpPr>
        <p:grpSpPr>
          <a:xfrm>
            <a:off x="5247814" y="2180094"/>
            <a:ext cx="6822267" cy="3877136"/>
            <a:chOff x="5309410" y="1858416"/>
            <a:chExt cx="7073724" cy="4175738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2A0E9DA-3978-4FBB-B212-2722D712A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" r="27391"/>
            <a:stretch/>
          </p:blipFill>
          <p:spPr bwMode="auto">
            <a:xfrm>
              <a:off x="5309410" y="1867251"/>
              <a:ext cx="5593642" cy="4166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AFE54AA-331F-4FA7-83BE-F0F963FDEB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80" r="1615"/>
            <a:stretch/>
          </p:blipFill>
          <p:spPr bwMode="auto">
            <a:xfrm>
              <a:off x="10903052" y="1858416"/>
              <a:ext cx="1480082" cy="4166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652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42C3F18-B8C9-4AB0-B7DF-A684DC73BC18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171578" y="1406626"/>
            <a:ext cx="11954865" cy="22669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58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离散数学复习课</a:t>
            </a:r>
            <a:br>
              <a:rPr lang="en-US" altLang="zh-CN" sz="58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</a:br>
            <a:r>
              <a:rPr lang="zh-CN" altLang="en-US" sz="42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希望同学们考出好成绩呀！*★</a:t>
            </a:r>
            <a:r>
              <a:rPr lang="en-US" altLang="zh-CN" sz="42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°*:.☆(</a:t>
            </a:r>
            <a:r>
              <a:rPr lang="zh-CN" altLang="en-US" sz="42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￣▽￣</a:t>
            </a:r>
            <a:r>
              <a:rPr lang="en-US" altLang="zh-CN" sz="4267" b="1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sym typeface="+mn-ea"/>
              </a:rPr>
              <a:t>)/:*.°★* </a:t>
            </a:r>
            <a:endParaRPr lang="zh-CN" altLang="en-US" sz="5867" b="1" dirty="0">
              <a:solidFill>
                <a:srgbClr val="F46970"/>
              </a:solidFill>
              <a:latin typeface="造字工房尚黑 G0v1 常规体" pitchFamily="50" charset="-122"/>
              <a:ea typeface="造字工房尚黑 G0v1 常规体" pitchFamily="50" charset="-122"/>
              <a:sym typeface="+mn-ea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A9F00B8-C438-49E5-95DC-7D1D4588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09520" y="3673575"/>
            <a:ext cx="3582480" cy="3184425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83AE9B2A-1520-41EA-B8BB-CF8352BFE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01" y="350125"/>
            <a:ext cx="935567" cy="935567"/>
          </a:xfrm>
          <a:prstGeom prst="rect">
            <a:avLst/>
          </a:prstGeom>
          <a:solidFill>
            <a:srgbClr val="F2A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CE717B34-4E0A-4337-BC5B-1F4D675F3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252" y="364942"/>
            <a:ext cx="984249" cy="982133"/>
          </a:xfrm>
          <a:prstGeom prst="ellipse">
            <a:avLst/>
          </a:prstGeom>
          <a:solidFill>
            <a:srgbClr val="6BF2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等腰三角形 8">
            <a:extLst>
              <a:ext uri="{FF2B5EF4-FFF2-40B4-BE49-F238E27FC236}">
                <a16:creationId xmlns:a16="http://schemas.microsoft.com/office/drawing/2014/main" id="{4FFF3B70-EE2F-44C8-B9BB-86ECFA3C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117" y="362825"/>
            <a:ext cx="1056216" cy="910167"/>
          </a:xfrm>
          <a:prstGeom prst="triangle">
            <a:avLst>
              <a:gd name="adj" fmla="val 50000"/>
            </a:avLst>
          </a:prstGeom>
          <a:solidFill>
            <a:srgbClr val="FA97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3445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03/21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容斥定理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2633F93-E290-4A49-A12C-B20663618055}"/>
              </a:ext>
            </a:extLst>
          </p:cNvPr>
          <p:cNvSpPr txBox="1"/>
          <p:nvPr/>
        </p:nvSpPr>
        <p:spPr>
          <a:xfrm>
            <a:off x="288870" y="1598283"/>
            <a:ext cx="116142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|A∪B| = |A|+|B| - |A∩B|</a:t>
            </a:r>
          </a:p>
          <a:p>
            <a:pPr algn="ctr"/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|A∪B∪C| = |A|+|B|+|C| - |A∩B| - |B∩C| - |C∩A| + |A∩B∩C|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E8BC3B-434A-4181-9026-41E5565E4FD6}"/>
              </a:ext>
            </a:extLst>
          </p:cNvPr>
          <p:cNvSpPr txBox="1"/>
          <p:nvPr/>
        </p:nvSpPr>
        <p:spPr>
          <a:xfrm>
            <a:off x="3729645" y="3097732"/>
            <a:ext cx="63703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格式：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画图</a:t>
            </a:r>
            <a:endParaRPr lang="en-US" altLang="zh-CN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设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…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B</a:t>
            </a:r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…</a:t>
            </a: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由题意：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 |A|=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 |A∪B|=</a:t>
            </a:r>
          </a:p>
          <a:p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由公式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|A∪B| = |A|+|B| - |A∩B|</a:t>
            </a:r>
          </a:p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有</a:t>
            </a:r>
            <a:r>
              <a:rPr lang="en-US" altLang="zh-CN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135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03/21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容斥定理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2633F93-E290-4A49-A12C-B20663618055}"/>
              </a:ext>
            </a:extLst>
          </p:cNvPr>
          <p:cNvSpPr txBox="1"/>
          <p:nvPr/>
        </p:nvSpPr>
        <p:spPr>
          <a:xfrm>
            <a:off x="288870" y="1598283"/>
            <a:ext cx="116142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|A∪B| = |A|+|B| - |A∩B|</a:t>
            </a:r>
          </a:p>
          <a:p>
            <a:pPr algn="ctr"/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|A∪B∪C| = |A|+|B|+|C| - |A∩B| - |B∩C| - |C∩A| + |A∩B∩C|</a:t>
            </a:r>
            <a:endParaRPr lang="zh-CN" altLang="en-US" sz="32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DA06AC1-BBD0-4870-A165-90EEEB5BD9A3}"/>
              </a:ext>
            </a:extLst>
          </p:cNvPr>
          <p:cNvSpPr/>
          <p:nvPr/>
        </p:nvSpPr>
        <p:spPr>
          <a:xfrm>
            <a:off x="8462356" y="3214110"/>
            <a:ext cx="1795549" cy="1795549"/>
          </a:xfrm>
          <a:prstGeom prst="ellipse">
            <a:avLst/>
          </a:prstGeom>
          <a:noFill/>
          <a:ln w="57150">
            <a:solidFill>
              <a:srgbClr val="F469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432BF1-3695-4ABF-A4A0-E61099832079}"/>
              </a:ext>
            </a:extLst>
          </p:cNvPr>
          <p:cNvSpPr/>
          <p:nvPr/>
        </p:nvSpPr>
        <p:spPr>
          <a:xfrm>
            <a:off x="7916486" y="4043823"/>
            <a:ext cx="1795549" cy="1795549"/>
          </a:xfrm>
          <a:prstGeom prst="ellipse">
            <a:avLst/>
          </a:prstGeom>
          <a:noFill/>
          <a:ln w="57150">
            <a:solidFill>
              <a:srgbClr val="F469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5F5FCE8-2436-4034-B699-0A2C6A2D7684}"/>
              </a:ext>
            </a:extLst>
          </p:cNvPr>
          <p:cNvSpPr/>
          <p:nvPr/>
        </p:nvSpPr>
        <p:spPr>
          <a:xfrm>
            <a:off x="9017924" y="4043822"/>
            <a:ext cx="1795549" cy="1795549"/>
          </a:xfrm>
          <a:prstGeom prst="ellipse">
            <a:avLst/>
          </a:prstGeom>
          <a:noFill/>
          <a:ln w="57150">
            <a:solidFill>
              <a:srgbClr val="F469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9B300-44E6-4BCF-AD1B-DECF1AC4768A}"/>
              </a:ext>
            </a:extLst>
          </p:cNvPr>
          <p:cNvSpPr txBox="1"/>
          <p:nvPr/>
        </p:nvSpPr>
        <p:spPr>
          <a:xfrm>
            <a:off x="455820" y="2921722"/>
            <a:ext cx="69681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转专业补考题目：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1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到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1000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的自然数中，不能被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3/5/7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任何一个自然数整除的数一共有多少个？</a:t>
            </a:r>
            <a:endParaRPr lang="en-US" altLang="zh-CN" sz="3200" b="0" i="0" dirty="0">
              <a:solidFill>
                <a:srgbClr val="333333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3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333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5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200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7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142</a:t>
            </a:r>
          </a:p>
          <a:p>
            <a:pPr algn="just"/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15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66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21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47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35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28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105</a:t>
            </a:r>
            <a:r>
              <a:rPr lang="zh-CN" altLang="en-US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9</a:t>
            </a:r>
          </a:p>
          <a:p>
            <a:pPr algn="just"/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333+200+142-66-47-28+9=457</a:t>
            </a:r>
          </a:p>
          <a:p>
            <a:pPr algn="just"/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1000-457=543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2BA4417-8930-46BD-82CF-0A0B6807B283}"/>
              </a:ext>
            </a:extLst>
          </p:cNvPr>
          <p:cNvSpPr txBox="1"/>
          <p:nvPr/>
        </p:nvSpPr>
        <p:spPr>
          <a:xfrm>
            <a:off x="8314116" y="3044191"/>
            <a:ext cx="511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3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468B40-6112-4380-AC0E-1CCDDE5C2623}"/>
              </a:ext>
            </a:extLst>
          </p:cNvPr>
          <p:cNvSpPr txBox="1"/>
          <p:nvPr/>
        </p:nvSpPr>
        <p:spPr>
          <a:xfrm>
            <a:off x="7574327" y="5156155"/>
            <a:ext cx="511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B8C17A-4E35-4323-AF27-44E507F54FB3}"/>
              </a:ext>
            </a:extLst>
          </p:cNvPr>
          <p:cNvSpPr txBox="1"/>
          <p:nvPr/>
        </p:nvSpPr>
        <p:spPr>
          <a:xfrm>
            <a:off x="10633102" y="5297232"/>
            <a:ext cx="5112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7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0D51D9-FB9B-412B-B76B-2538E897361F}"/>
              </a:ext>
            </a:extLst>
          </p:cNvPr>
          <p:cNvSpPr txBox="1"/>
          <p:nvPr/>
        </p:nvSpPr>
        <p:spPr>
          <a:xfrm>
            <a:off x="8130541" y="4813106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200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85E933E-D2C8-418D-9DB2-78F96791B12A}"/>
              </a:ext>
            </a:extLst>
          </p:cNvPr>
          <p:cNvSpPr txBox="1"/>
          <p:nvPr/>
        </p:nvSpPr>
        <p:spPr>
          <a:xfrm>
            <a:off x="8916787" y="3416411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333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AA768C-4A47-45F8-90AE-F3ABF3306606}"/>
              </a:ext>
            </a:extLst>
          </p:cNvPr>
          <p:cNvSpPr txBox="1"/>
          <p:nvPr/>
        </p:nvSpPr>
        <p:spPr>
          <a:xfrm>
            <a:off x="9825507" y="4897901"/>
            <a:ext cx="856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142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42E729-03EA-45FA-B0CD-5C2405531480}"/>
              </a:ext>
            </a:extLst>
          </p:cNvPr>
          <p:cNvSpPr txBox="1"/>
          <p:nvPr/>
        </p:nvSpPr>
        <p:spPr>
          <a:xfrm>
            <a:off x="8493876" y="4095953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33333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66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8BD9231-FADD-429E-848E-3D96E6FD791B}"/>
              </a:ext>
            </a:extLst>
          </p:cNvPr>
          <p:cNvSpPr txBox="1"/>
          <p:nvPr/>
        </p:nvSpPr>
        <p:spPr>
          <a:xfrm>
            <a:off x="9575915" y="4111884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47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200581-F676-4C5B-9FB1-CE2F038AF8DB}"/>
              </a:ext>
            </a:extLst>
          </p:cNvPr>
          <p:cNvSpPr txBox="1"/>
          <p:nvPr/>
        </p:nvSpPr>
        <p:spPr>
          <a:xfrm>
            <a:off x="9045807" y="4941596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28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C882B6-EE83-4399-9BE2-7C821F454F2E}"/>
              </a:ext>
            </a:extLst>
          </p:cNvPr>
          <p:cNvSpPr txBox="1"/>
          <p:nvPr/>
        </p:nvSpPr>
        <p:spPr>
          <a:xfrm>
            <a:off x="9168938" y="4380151"/>
            <a:ext cx="9940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5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关系的五个性质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D6806E4-9AC8-4FB3-835D-D09B0C171C18}"/>
              </a:ext>
            </a:extLst>
          </p:cNvPr>
          <p:cNvSpPr txBox="1"/>
          <p:nvPr/>
        </p:nvSpPr>
        <p:spPr>
          <a:xfrm>
            <a:off x="2118242" y="1818700"/>
            <a:ext cx="8651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自反性  反自反性  对称性  反对称性  传递性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553AD9-1146-4EDA-9F80-73B5DFC7C28C}"/>
              </a:ext>
            </a:extLst>
          </p:cNvPr>
          <p:cNvSpPr txBox="1"/>
          <p:nvPr/>
        </p:nvSpPr>
        <p:spPr>
          <a:xfrm>
            <a:off x="4144587" y="2844225"/>
            <a:ext cx="3503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rPr>
              <a:t>定义、矩阵、画图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3C1C74-9BEE-49DD-A2B3-3007D1A23A35}"/>
              </a:ext>
            </a:extLst>
          </p:cNvPr>
          <p:cNvSpPr txBox="1"/>
          <p:nvPr/>
        </p:nvSpPr>
        <p:spPr>
          <a:xfrm>
            <a:off x="3780904" y="3926929"/>
            <a:ext cx="4700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prstClr val="black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为证明特殊关系做铺垫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62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关系的五个性质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C51009-089B-45D7-9306-93191A88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79" y="1751854"/>
            <a:ext cx="10084355" cy="36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1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440819-5A77-4220-8503-A5F9C0409CAA}"/>
              </a:ext>
            </a:extLst>
          </p:cNvPr>
          <p:cNvGrpSpPr/>
          <p:nvPr/>
        </p:nvGrpSpPr>
        <p:grpSpPr>
          <a:xfrm>
            <a:off x="0" y="535942"/>
            <a:ext cx="6443978" cy="1077217"/>
            <a:chOff x="0" y="399388"/>
            <a:chExt cx="4832984" cy="853276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3894C7BC-4535-4AC9-AC78-11A18EA9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7675"/>
              <a:ext cx="683730" cy="685505"/>
            </a:xfrm>
            <a:prstGeom prst="rect">
              <a:avLst/>
            </a:prstGeom>
            <a:solidFill>
              <a:srgbClr val="F46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4697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5F65F41-09C1-4883-B9DE-418E4BF72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34" y="399388"/>
              <a:ext cx="4019550" cy="85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zh-CN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  <a:cs typeface="Calibri" panose="020F0502020204030204" pitchFamily="34" charset="0"/>
                </a:rPr>
                <a:t>04/21</a:t>
              </a:r>
            </a:p>
            <a:p>
              <a:pPr>
                <a:spcBef>
                  <a:spcPct val="0"/>
                </a:spcBef>
                <a:buNone/>
              </a:pPr>
              <a:r>
                <a:rPr lang="zh-CN" altLang="en-US" sz="3200" kern="1200" dirty="0">
                  <a:solidFill>
                    <a:srgbClr val="F46970"/>
                  </a:solidFill>
                  <a:latin typeface="造字工房尚黑 G0v1 常规体" pitchFamily="50" charset="-122"/>
                  <a:ea typeface="造字工房尚黑 G0v1 常规体" pitchFamily="50" charset="-122"/>
                </a:rPr>
                <a:t>关系的五个性质</a:t>
              </a:r>
              <a:endParaRPr lang="en-US" altLang="zh-CN" dirty="0">
                <a:solidFill>
                  <a:srgbClr val="F46970"/>
                </a:solidFill>
                <a:latin typeface="造字工房尚黑 G0v1 常规体" pitchFamily="50" charset="-122"/>
                <a:ea typeface="造字工房尚黑 G0v1 常规体" pitchFamily="50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455DFF-FFBB-4D0B-B2FB-853C4414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79" y="1806128"/>
            <a:ext cx="10279968" cy="42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8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3374</Words>
  <Application>Microsoft Office PowerPoint</Application>
  <PresentationFormat>宽屏</PresentationFormat>
  <Paragraphs>488</Paragraphs>
  <Slides>42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宋体</vt:lpstr>
      <vt:lpstr>Cambria Math</vt:lpstr>
      <vt:lpstr>等线</vt:lpstr>
      <vt:lpstr>宋刻本字体</vt:lpstr>
      <vt:lpstr>Wingdings</vt:lpstr>
      <vt:lpstr>Times New Roman</vt:lpstr>
      <vt:lpstr>等线 Light</vt:lpstr>
      <vt:lpstr>Arial</vt:lpstr>
      <vt:lpstr>造字工房尚黑 G0v1 常规体</vt:lpstr>
      <vt:lpstr>Office 主题​​</vt:lpstr>
      <vt:lpstr>AxMath</vt:lpstr>
      <vt:lpstr>公式</vt:lpstr>
      <vt:lpstr>离散数学复习课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离散数学复习课 希望同学们考出好成绩呀！*★°*:.☆(￣▽￣)/:*.°★*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离散数学复习课</dc:title>
  <dc:creator>Hu Junyao</dc:creator>
  <cp:lastModifiedBy>Hu Junyao</cp:lastModifiedBy>
  <cp:revision>56</cp:revision>
  <dcterms:created xsi:type="dcterms:W3CDTF">2021-04-19T07:26:33Z</dcterms:created>
  <dcterms:modified xsi:type="dcterms:W3CDTF">2021-10-23T11:26:36Z</dcterms:modified>
</cp:coreProperties>
</file>